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96" r:id="rId3"/>
    <p:sldId id="276" r:id="rId4"/>
    <p:sldId id="325" r:id="rId5"/>
    <p:sldId id="326" r:id="rId6"/>
    <p:sldId id="284" r:id="rId7"/>
    <p:sldId id="327" r:id="rId8"/>
    <p:sldId id="380" r:id="rId9"/>
    <p:sldId id="290" r:id="rId10"/>
    <p:sldId id="312" r:id="rId11"/>
    <p:sldId id="313" r:id="rId12"/>
    <p:sldId id="314" r:id="rId13"/>
    <p:sldId id="315" r:id="rId14"/>
    <p:sldId id="332" r:id="rId15"/>
    <p:sldId id="317" r:id="rId16"/>
    <p:sldId id="381" r:id="rId17"/>
    <p:sldId id="333" r:id="rId18"/>
    <p:sldId id="342" r:id="rId19"/>
    <p:sldId id="343" r:id="rId20"/>
    <p:sldId id="349" r:id="rId21"/>
    <p:sldId id="363" r:id="rId22"/>
    <p:sldId id="334" r:id="rId23"/>
    <p:sldId id="336" r:id="rId24"/>
    <p:sldId id="331" r:id="rId25"/>
    <p:sldId id="288" r:id="rId26"/>
    <p:sldId id="374" r:id="rId27"/>
    <p:sldId id="375" r:id="rId28"/>
    <p:sldId id="376" r:id="rId2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0148A4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9" autoAdjust="0"/>
    <p:restoredTop sz="99428" autoAdjust="0"/>
  </p:normalViewPr>
  <p:slideViewPr>
    <p:cSldViewPr snapToGrid="0" snapToObjects="1">
      <p:cViewPr varScale="1">
        <p:scale>
          <a:sx n="108" d="100"/>
          <a:sy n="108" d="100"/>
        </p:scale>
        <p:origin x="1120" y="200"/>
      </p:cViewPr>
      <p:guideLst>
        <p:guide orient="horz" pos="2120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80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67.pn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1" y="1049454"/>
            <a:ext cx="3948874" cy="2311514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Approximate Trajectory Queries</a:t>
            </a: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Under the Fréchet Distance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7"/>
            <a:ext cx="3963817" cy="2220435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Tw Cen MT" charset="0"/>
              </a:rPr>
              <a:t>Presented by</a:t>
            </a: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John Pfeifer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Research Student, School of IT</a:t>
            </a:r>
          </a:p>
          <a:p>
            <a:pPr marL="0" indent="0">
              <a:buNone/>
            </a:pP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b="1" dirty="0">
                <a:latin typeface="Tw Cen MT" charset="0"/>
              </a:rPr>
              <a:t>Contributors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Dr. Joachim </a:t>
            </a:r>
            <a:r>
              <a:rPr lang="en-US" sz="1600" dirty="0" err="1">
                <a:latin typeface="Tw Cen MT" charset="0"/>
              </a:rPr>
              <a:t>Gudmundsson</a:t>
            </a:r>
            <a:endParaRPr lang="en-US" sz="1600" dirty="0">
              <a:latin typeface="Tw Cen MT" charset="0"/>
            </a:endParaRP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Dr. Michael J. Horton</a:t>
            </a:r>
          </a:p>
          <a:p>
            <a:pPr marL="0" indent="0">
              <a:buNone/>
            </a:pPr>
            <a:r>
              <a:rPr lang="en-US" sz="1600" dirty="0">
                <a:latin typeface="Tw Cen MT" charset="0"/>
              </a:rPr>
              <a:t>John Pfeifer</a:t>
            </a:r>
          </a:p>
          <a:p>
            <a:pPr marL="0" indent="0">
              <a:buNone/>
            </a:pPr>
            <a:endParaRPr lang="en-US" dirty="0">
              <a:latin typeface="Tw Cen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7EA3-321E-8F48-AB87-1BFB05B1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30EFD6-A8FF-E647-9775-8B0B1EFF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827" y="1049981"/>
            <a:ext cx="6685005" cy="52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6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8856-ED0C-8244-BCC5-729E8E30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 – Zoom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B24127-5109-6740-99CD-7974CC8F6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23" y="1012911"/>
            <a:ext cx="6870242" cy="52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2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A8D5-3FB1-A249-BDE5-3ABDDA5B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18670 People trajectories – Zoom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CA77E-6791-FB4A-A596-F88374FF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49" y="1087052"/>
            <a:ext cx="6710462" cy="52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F4C-9191-6747-B4B4-0A2676E9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 curve – 6509 vertices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46173-0609-0F4D-A8E4-6C85E53A4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753" y="1037624"/>
            <a:ext cx="6628582" cy="52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6001-B6D3-C346-8CDC-F9ECB57F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457F7-98FE-E14C-AB1D-DA286150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19" y="1260475"/>
            <a:ext cx="2739175" cy="48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AF15-0E4F-234A-A99F-CEA000F5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Exact NN/</a:t>
            </a:r>
            <a:r>
              <a:rPr lang="en-US" dirty="0" err="1"/>
              <a:t>kNN</a:t>
            </a:r>
            <a:r>
              <a:rPr lang="en-US" dirty="0"/>
              <a:t>/RNN Query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819E1-6F01-BA4B-B8F3-0CC6B3918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Fréchet distance from query curve to all curves in dataset</a:t>
                </a:r>
              </a:p>
              <a:p>
                <a:r>
                  <a:rPr lang="en-US" dirty="0"/>
                  <a:t>Denote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as the number of curves in dataset</a:t>
                </a:r>
              </a:p>
              <a:p>
                <a:r>
                  <a:rPr lang="en-US" dirty="0"/>
                  <a:t>Runtime of: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𝛰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𝑚𝑛</m:t>
                    </m:r>
                    <m:r>
                      <a:rPr lang="en-CA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 instructions per second</a:t>
                </a:r>
              </a:p>
              <a:p>
                <a:pPr lvl="1"/>
                <a:r>
                  <a:rPr lang="en-US" i="1" dirty="0"/>
                  <a:t>m = n = </a:t>
                </a:r>
                <a:r>
                  <a:rPr lang="en-US" dirty="0"/>
                  <a:t>1,000 vertices</a:t>
                </a:r>
              </a:p>
              <a:p>
                <a:pPr lvl="1"/>
                <a:r>
                  <a:rPr lang="en-US" dirty="0"/>
                  <a:t>∆ = 1,000,000</a:t>
                </a:r>
              </a:p>
              <a:p>
                <a:pPr lvl="1"/>
                <a:r>
                  <a:rPr lang="en-US" b="1" dirty="0"/>
                  <a:t>Runtime is approximately</a:t>
                </a:r>
                <a:r>
                  <a:rPr lang="en-US" b="1" dirty="0">
                    <a:solidFill>
                      <a:srgbClr val="FF0000"/>
                    </a:solidFill>
                  </a:rPr>
                  <a:t> 2.5 days </a:t>
                </a:r>
                <a:r>
                  <a:rPr lang="en-US" b="1" dirty="0"/>
                  <a:t>for one query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819E1-6F01-BA4B-B8F3-0CC6B3918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CB36-E87D-BB48-A1D8-B227B1DA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Our Contribution</a:t>
            </a:r>
            <a:endParaRPr lang="en-US" dirty="0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A2658951-D92E-DE4B-BC96-6A6E8B58BBFB}"/>
              </a:ext>
            </a:extLst>
          </p:cNvPr>
          <p:cNvSpPr/>
          <p:nvPr/>
        </p:nvSpPr>
        <p:spPr>
          <a:xfrm rot="14488086">
            <a:off x="1876700" y="1325105"/>
            <a:ext cx="5040000" cy="5040000"/>
          </a:xfrm>
          <a:prstGeom prst="blockArc">
            <a:avLst>
              <a:gd name="adj1" fmla="val 10595822"/>
              <a:gd name="adj2" fmla="val 17883230"/>
              <a:gd name="adj3" fmla="val 12253"/>
            </a:avLst>
          </a:prstGeom>
          <a:solidFill>
            <a:schemeClr val="accent1">
              <a:lumMod val="60000"/>
              <a:lumOff val="40000"/>
            </a:schemeClr>
          </a:solidFill>
          <a:ln w="952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BBB43-8B07-5E45-8843-914077876D76}"/>
              </a:ext>
            </a:extLst>
          </p:cNvPr>
          <p:cNvSpPr txBox="1"/>
          <p:nvPr/>
        </p:nvSpPr>
        <p:spPr>
          <a:xfrm>
            <a:off x="1045339" y="131046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Prune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320E6-58F1-FF46-988F-5FE4D1D837D1}"/>
              </a:ext>
            </a:extLst>
          </p:cNvPr>
          <p:cNvSpPr txBox="1"/>
          <p:nvPr/>
        </p:nvSpPr>
        <p:spPr>
          <a:xfrm>
            <a:off x="7126367" y="3981255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Convert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BA7D7-BDCF-7A44-B01F-C15808AD889A}"/>
              </a:ext>
            </a:extLst>
          </p:cNvPr>
          <p:cNvSpPr txBox="1"/>
          <p:nvPr/>
        </p:nvSpPr>
        <p:spPr>
          <a:xfrm>
            <a:off x="795072" y="5393877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3. Search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CF5F09-C5C5-5A4C-ABF8-3B241F84EABB}"/>
              </a:ext>
            </a:extLst>
          </p:cNvPr>
          <p:cNvSpPr txBox="1"/>
          <p:nvPr/>
        </p:nvSpPr>
        <p:spPr>
          <a:xfrm rot="1876817">
            <a:off x="2810565" y="5476167"/>
            <a:ext cx="110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</a:t>
            </a:r>
            <a:r>
              <a:rPr lang="en-US" dirty="0"/>
              <a:t> </a:t>
            </a:r>
            <a:r>
              <a:rPr lang="en-US" b="1" dirty="0"/>
              <a:t>Results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4DB5BC-923A-A848-BEB1-EAB44F4561B3}"/>
              </a:ext>
            </a:extLst>
          </p:cNvPr>
          <p:cNvGrpSpPr/>
          <p:nvPr/>
        </p:nvGrpSpPr>
        <p:grpSpPr>
          <a:xfrm>
            <a:off x="3990737" y="1991878"/>
            <a:ext cx="975359" cy="1406203"/>
            <a:chOff x="3990737" y="2227012"/>
            <a:chExt cx="975359" cy="1406203"/>
          </a:xfrm>
        </p:grpSpPr>
        <p:sp>
          <p:nvSpPr>
            <p:cNvPr id="28" name="Magnetic Disk 27">
              <a:extLst>
                <a:ext uri="{FF2B5EF4-FFF2-40B4-BE49-F238E27FC236}">
                  <a16:creationId xmlns:a16="http://schemas.microsoft.com/office/drawing/2014/main" id="{79EABCEF-4729-0541-B9B5-D202DE4B0525}"/>
                </a:ext>
              </a:extLst>
            </p:cNvPr>
            <p:cNvSpPr/>
            <p:nvPr/>
          </p:nvSpPr>
          <p:spPr>
            <a:xfrm>
              <a:off x="4022647" y="2227012"/>
              <a:ext cx="931232" cy="140620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02362-301E-AF40-82BA-F08CC3D942C0}"/>
                </a:ext>
              </a:extLst>
            </p:cNvPr>
            <p:cNvSpPr txBox="1"/>
            <p:nvPr/>
          </p:nvSpPr>
          <p:spPr>
            <a:xfrm>
              <a:off x="3990737" y="2667580"/>
              <a:ext cx="9753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 Centre Tree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E2D5BF-62C0-9349-BFE5-F692A4FBB37F}"/>
              </a:ext>
            </a:extLst>
          </p:cNvPr>
          <p:cNvGrpSpPr/>
          <p:nvPr/>
        </p:nvGrpSpPr>
        <p:grpSpPr>
          <a:xfrm>
            <a:off x="5249044" y="3231043"/>
            <a:ext cx="971594" cy="1406203"/>
            <a:chOff x="5249044" y="3466177"/>
            <a:chExt cx="971594" cy="1406203"/>
          </a:xfrm>
        </p:grpSpPr>
        <p:sp>
          <p:nvSpPr>
            <p:cNvPr id="29" name="Magnetic Disk 28">
              <a:extLst>
                <a:ext uri="{FF2B5EF4-FFF2-40B4-BE49-F238E27FC236}">
                  <a16:creationId xmlns:a16="http://schemas.microsoft.com/office/drawing/2014/main" id="{25D249AB-7476-2442-A92C-A01C93770B94}"/>
                </a:ext>
              </a:extLst>
            </p:cNvPr>
            <p:cNvSpPr/>
            <p:nvPr/>
          </p:nvSpPr>
          <p:spPr>
            <a:xfrm>
              <a:off x="5249044" y="3466177"/>
              <a:ext cx="886765" cy="140620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7F6500-A7BC-C145-A1BE-F7DC89BC4080}"/>
                </a:ext>
              </a:extLst>
            </p:cNvPr>
            <p:cNvSpPr txBox="1"/>
            <p:nvPr/>
          </p:nvSpPr>
          <p:spPr>
            <a:xfrm>
              <a:off x="5253841" y="3873692"/>
              <a:ext cx="9667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Cluster Centre Stamp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12F4F1-456F-B844-AA13-3887FD9446C8}"/>
              </a:ext>
            </a:extLst>
          </p:cNvPr>
          <p:cNvGrpSpPr/>
          <p:nvPr/>
        </p:nvGrpSpPr>
        <p:grpSpPr>
          <a:xfrm>
            <a:off x="3043575" y="3220154"/>
            <a:ext cx="966931" cy="1050006"/>
            <a:chOff x="3043575" y="3455288"/>
            <a:chExt cx="966931" cy="10500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BAB6C-548E-3240-891B-3D6E12115E1C}"/>
                </a:ext>
              </a:extLst>
            </p:cNvPr>
            <p:cNvSpPr txBox="1"/>
            <p:nvPr/>
          </p:nvSpPr>
          <p:spPr>
            <a:xfrm>
              <a:off x="3043575" y="4135962"/>
              <a:ext cx="9669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Bounds</a:t>
              </a:r>
            </a:p>
          </p:txBody>
        </p:sp>
        <p:pic>
          <p:nvPicPr>
            <p:cNvPr id="33" name="Graphic 32" descr="Fence">
              <a:extLst>
                <a:ext uri="{FF2B5EF4-FFF2-40B4-BE49-F238E27FC236}">
                  <a16:creationId xmlns:a16="http://schemas.microsoft.com/office/drawing/2014/main" id="{BC3357BE-4872-F54D-9383-34A49F44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8357" y="3455288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751250-5037-004F-A318-9448A843B662}"/>
              </a:ext>
            </a:extLst>
          </p:cNvPr>
          <p:cNvGrpSpPr/>
          <p:nvPr/>
        </p:nvGrpSpPr>
        <p:grpSpPr>
          <a:xfrm>
            <a:off x="3624806" y="4376237"/>
            <a:ext cx="1397152" cy="914400"/>
            <a:chOff x="3624806" y="4611371"/>
            <a:chExt cx="1397152" cy="914400"/>
          </a:xfrm>
        </p:grpSpPr>
        <p:pic>
          <p:nvPicPr>
            <p:cNvPr id="31" name="Graphic 30" descr="Gears">
              <a:extLst>
                <a:ext uri="{FF2B5EF4-FFF2-40B4-BE49-F238E27FC236}">
                  <a16:creationId xmlns:a16="http://schemas.microsoft.com/office/drawing/2014/main" id="{051B447C-BEFE-E44C-BABE-7E2E9D61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24806" y="4611371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462DB5-5E0F-DB4E-8A9C-1319C9DEE669}"/>
                </a:ext>
              </a:extLst>
            </p:cNvPr>
            <p:cNvSpPr txBox="1"/>
            <p:nvPr/>
          </p:nvSpPr>
          <p:spPr>
            <a:xfrm>
              <a:off x="4132903" y="5091124"/>
              <a:ext cx="691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FDP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9BE375-9547-A34E-A0BA-CC384D6CB75E}"/>
                </a:ext>
              </a:extLst>
            </p:cNvPr>
            <p:cNvSpPr txBox="1"/>
            <p:nvPr/>
          </p:nvSpPr>
          <p:spPr>
            <a:xfrm>
              <a:off x="4330932" y="4734069"/>
              <a:ext cx="691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CFD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94B613-62D3-D146-88BB-BF4153928A60}"/>
              </a:ext>
            </a:extLst>
          </p:cNvPr>
          <p:cNvCxnSpPr>
            <a:cxnSpLocks/>
          </p:cNvCxnSpPr>
          <p:nvPr/>
        </p:nvCxnSpPr>
        <p:spPr>
          <a:xfrm flipH="1" flipV="1">
            <a:off x="4132903" y="5161293"/>
            <a:ext cx="198030" cy="8788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78DB6D-990E-2A45-A7AE-1F555970BDE1}"/>
              </a:ext>
            </a:extLst>
          </p:cNvPr>
          <p:cNvCxnSpPr>
            <a:cxnSpLocks/>
          </p:cNvCxnSpPr>
          <p:nvPr/>
        </p:nvCxnSpPr>
        <p:spPr>
          <a:xfrm flipV="1">
            <a:off x="2356220" y="4238274"/>
            <a:ext cx="798607" cy="44133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C5A22-8DEA-7248-A2BB-6F7AEEE7C733}"/>
              </a:ext>
            </a:extLst>
          </p:cNvPr>
          <p:cNvGrpSpPr/>
          <p:nvPr/>
        </p:nvGrpSpPr>
        <p:grpSpPr>
          <a:xfrm>
            <a:off x="1876700" y="1029215"/>
            <a:ext cx="5040000" cy="5040000"/>
            <a:chOff x="1867993" y="1015949"/>
            <a:chExt cx="5040000" cy="5040000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987E8BE2-8E34-1B47-9715-FCD7178AB8DE}"/>
                </a:ext>
              </a:extLst>
            </p:cNvPr>
            <p:cNvSpPr/>
            <p:nvPr/>
          </p:nvSpPr>
          <p:spPr>
            <a:xfrm>
              <a:off x="1867993" y="1015949"/>
              <a:ext cx="5040000" cy="5040000"/>
            </a:xfrm>
            <a:prstGeom prst="blockArc">
              <a:avLst>
                <a:gd name="adj1" fmla="val 10800000"/>
                <a:gd name="adj2" fmla="val 17883230"/>
                <a:gd name="adj3" fmla="val 1225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sq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458B8DC5-0504-684E-9EB6-DFDFEC5F318D}"/>
                </a:ext>
              </a:extLst>
            </p:cNvPr>
            <p:cNvSpPr/>
            <p:nvPr/>
          </p:nvSpPr>
          <p:spPr>
            <a:xfrm rot="2073964">
              <a:off x="5124849" y="1070299"/>
              <a:ext cx="519314" cy="9964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0D85C2-D66F-0042-B104-3DAD35BFB42D}"/>
              </a:ext>
            </a:extLst>
          </p:cNvPr>
          <p:cNvGrpSpPr/>
          <p:nvPr/>
        </p:nvGrpSpPr>
        <p:grpSpPr>
          <a:xfrm>
            <a:off x="2116528" y="1184883"/>
            <a:ext cx="5040000" cy="5040000"/>
            <a:chOff x="2116528" y="1184883"/>
            <a:chExt cx="5040000" cy="5040000"/>
          </a:xfrm>
        </p:grpSpPr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2D0BD5B1-225E-FD4E-8AE5-48CFA679E253}"/>
                </a:ext>
              </a:extLst>
            </p:cNvPr>
            <p:cNvSpPr/>
            <p:nvPr/>
          </p:nvSpPr>
          <p:spPr>
            <a:xfrm rot="7132182">
              <a:off x="2116528" y="1184883"/>
              <a:ext cx="5040000" cy="5040000"/>
            </a:xfrm>
            <a:prstGeom prst="blockArc">
              <a:avLst>
                <a:gd name="adj1" fmla="val 10800000"/>
                <a:gd name="adj2" fmla="val 17883230"/>
                <a:gd name="adj3" fmla="val 1225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D76CAB88-FB81-7B49-A6FC-326C8E5A129A}"/>
                </a:ext>
              </a:extLst>
            </p:cNvPr>
            <p:cNvSpPr/>
            <p:nvPr/>
          </p:nvSpPr>
          <p:spPr>
            <a:xfrm rot="8480733">
              <a:off x="5639205" y="5044114"/>
              <a:ext cx="519314" cy="99647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DA33FD-132F-8444-BC9F-64B68E706F8D}"/>
              </a:ext>
            </a:extLst>
          </p:cNvPr>
          <p:cNvSpPr txBox="1"/>
          <p:nvPr/>
        </p:nvSpPr>
        <p:spPr>
          <a:xfrm>
            <a:off x="6296756" y="2669521"/>
            <a:ext cx="138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Candidate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8946E-2124-3745-9FE8-9A55DFAFF762}"/>
              </a:ext>
            </a:extLst>
          </p:cNvPr>
          <p:cNvSpPr txBox="1"/>
          <p:nvPr/>
        </p:nvSpPr>
        <p:spPr>
          <a:xfrm>
            <a:off x="6399318" y="2970615"/>
            <a:ext cx="12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F276F0-5D8C-964C-A757-27F034E7D83C}"/>
              </a:ext>
            </a:extLst>
          </p:cNvPr>
          <p:cNvSpPr txBox="1"/>
          <p:nvPr/>
        </p:nvSpPr>
        <p:spPr>
          <a:xfrm>
            <a:off x="6463836" y="3278593"/>
            <a:ext cx="12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Centres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7450F-DF22-8144-85C7-5E6A9E1646F0}"/>
              </a:ext>
            </a:extLst>
          </p:cNvPr>
          <p:cNvSpPr txBox="1"/>
          <p:nvPr/>
        </p:nvSpPr>
        <p:spPr>
          <a:xfrm rot="19606293">
            <a:off x="2649598" y="1309804"/>
            <a:ext cx="132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Candidate</a:t>
            </a:r>
            <a:r>
              <a:rPr lang="en-US" dirty="0"/>
              <a:t> </a:t>
            </a:r>
            <a:r>
              <a:rPr lang="en-US" b="1" dirty="0"/>
              <a:t>Curves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857E2-769D-0A4E-BF8C-319FCC8D4108}"/>
              </a:ext>
            </a:extLst>
          </p:cNvPr>
          <p:cNvCxnSpPr/>
          <p:nvPr/>
        </p:nvCxnSpPr>
        <p:spPr>
          <a:xfrm>
            <a:off x="4132903" y="1423849"/>
            <a:ext cx="345513" cy="84086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A4C1FC-FE5C-A948-840E-D8DABE20D249}"/>
              </a:ext>
            </a:extLst>
          </p:cNvPr>
          <p:cNvCxnSpPr>
            <a:cxnSpLocks/>
          </p:cNvCxnSpPr>
          <p:nvPr/>
        </p:nvCxnSpPr>
        <p:spPr>
          <a:xfrm>
            <a:off x="2531098" y="2523827"/>
            <a:ext cx="804772" cy="8916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0F34E2-EFEC-C84B-B099-E801EED445A1}"/>
              </a:ext>
            </a:extLst>
          </p:cNvPr>
          <p:cNvCxnSpPr>
            <a:cxnSpLocks/>
          </p:cNvCxnSpPr>
          <p:nvPr/>
        </p:nvCxnSpPr>
        <p:spPr>
          <a:xfrm flipH="1">
            <a:off x="4633206" y="2118616"/>
            <a:ext cx="1502603" cy="1461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DFE1BA-C3A5-414D-B800-8B3653744039}"/>
              </a:ext>
            </a:extLst>
          </p:cNvPr>
          <p:cNvCxnSpPr>
            <a:cxnSpLocks/>
          </p:cNvCxnSpPr>
          <p:nvPr/>
        </p:nvCxnSpPr>
        <p:spPr>
          <a:xfrm flipH="1" flipV="1">
            <a:off x="5757801" y="3504233"/>
            <a:ext cx="1182102" cy="6490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9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5" grpId="0"/>
      <p:bldP spid="24" grpId="0"/>
      <p:bldP spid="26" grpId="0"/>
      <p:bldP spid="27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CB63-BA4A-ED4B-A3F6-9EDABF72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Our Contribution – Measure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C9C5-418F-5446-B7B6-4AB48258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Structure build:</a:t>
            </a:r>
          </a:p>
          <a:p>
            <a:pPr lvl="1"/>
            <a:r>
              <a:rPr lang="en-CA" sz="2400" dirty="0"/>
              <a:t>Number of </a:t>
            </a:r>
            <a:r>
              <a:rPr lang="en-CA" sz="2400" i="1" dirty="0"/>
              <a:t>CFD</a:t>
            </a:r>
            <a:r>
              <a:rPr lang="en-CA" sz="2400" dirty="0"/>
              <a:t> and </a:t>
            </a:r>
            <a:r>
              <a:rPr lang="en-CA" sz="2400" i="1" dirty="0"/>
              <a:t>FDP</a:t>
            </a:r>
            <a:r>
              <a:rPr lang="en-CA" sz="2400" dirty="0"/>
              <a:t> computations</a:t>
            </a:r>
          </a:p>
          <a:p>
            <a:r>
              <a:rPr lang="en-CA" sz="2800" dirty="0"/>
              <a:t>Queries:</a:t>
            </a:r>
          </a:p>
          <a:p>
            <a:pPr lvl="1"/>
            <a:r>
              <a:rPr lang="en-CA" sz="2400" dirty="0"/>
              <a:t>Pruning: number cluster centre tree nodes accessed</a:t>
            </a:r>
          </a:p>
          <a:p>
            <a:pPr lvl="1"/>
            <a:r>
              <a:rPr lang="en-CA" sz="2400" dirty="0"/>
              <a:t>Approximation: size of candidate curves and candidate cluster centres</a:t>
            </a:r>
          </a:p>
          <a:p>
            <a:pPr lvl="1"/>
            <a:r>
              <a:rPr lang="en-CA" sz="2400" dirty="0"/>
              <a:t>Number of </a:t>
            </a:r>
            <a:r>
              <a:rPr lang="en-CA" sz="2400" i="1" dirty="0"/>
              <a:t>CFD</a:t>
            </a:r>
            <a:r>
              <a:rPr lang="en-CA" sz="2400" dirty="0"/>
              <a:t> and </a:t>
            </a:r>
            <a:r>
              <a:rPr lang="en-CA" sz="2400" i="1" dirty="0"/>
              <a:t>FDP</a:t>
            </a:r>
            <a:r>
              <a:rPr lang="en-CA" sz="2400" dirty="0"/>
              <a:t> computations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425D-1E21-D34B-ABC9-6D489CA6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Axis Aligned Bounding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AA763-7D3C-4E4C-9C28-3FF93585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70750"/>
            <a:ext cx="4596718" cy="40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A6C5F96-97B5-C54D-A2D3-E430B70F9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</p:spPr>
            <p:txBody>
              <a:bodyPr/>
              <a:lstStyle/>
              <a:p>
                <a:r>
                  <a:rPr lang="en-US" sz="2800" dirty="0"/>
                  <a:t>Runtime?</a:t>
                </a:r>
              </a:p>
              <a:p>
                <a:r>
                  <a:rPr lang="en-CA" dirty="0"/>
                  <a:t>Create: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,  Compare: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Create: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,  Compare: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A6C5F96-97B5-C54D-A2D3-E430B70F9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8901"/>
                <a:ext cx="8229600" cy="1606722"/>
              </a:xfrm>
              <a:blipFill>
                <a:blip r:embed="rId3"/>
                <a:stretch>
                  <a:fillRect l="-1543" t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908B-3297-5D4F-8EAB-61ED0B6F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– Rotate Curves from origin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3F193-8D03-6444-BC15-1A61A9AE5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64" y="1514001"/>
            <a:ext cx="7026988" cy="50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3118-6347-2249-8F9D-36B23B1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F3BF-D1E0-5F4C-AB19-0BFC4DDB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“Everything we hear is an opinion, not a fact. Everything we see is a perspective, not the truth.”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Marcus Aurelius, Roman Emperor, 121-180AD</a:t>
            </a:r>
          </a:p>
        </p:txBody>
      </p:sp>
    </p:spTree>
    <p:extLst>
      <p:ext uri="{BB962C8B-B14F-4D97-AF65-F5344CB8AC3E}">
        <p14:creationId xmlns:p14="http://schemas.microsoft.com/office/powerpoint/2010/main" val="188764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AD58-9D42-9049-BACD-7054A3F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/>
          <a:lstStyle/>
          <a:p>
            <a:r>
              <a:rPr lang="en-US" dirty="0"/>
              <a:t>Cluster Centre Tree - Build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1F3DDB-E862-034F-A9B0-7D3BD788F3D3}"/>
              </a:ext>
            </a:extLst>
          </p:cNvPr>
          <p:cNvGrpSpPr/>
          <p:nvPr/>
        </p:nvGrpSpPr>
        <p:grpSpPr>
          <a:xfrm>
            <a:off x="504659" y="1519881"/>
            <a:ext cx="7818615" cy="4123496"/>
            <a:chOff x="331073" y="2409568"/>
            <a:chExt cx="6322053" cy="338215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DC31977-DE7A-B94A-A5A7-B65BFAF18663}"/>
                </a:ext>
              </a:extLst>
            </p:cNvPr>
            <p:cNvSpPr/>
            <p:nvPr/>
          </p:nvSpPr>
          <p:spPr>
            <a:xfrm>
              <a:off x="2977976" y="2409568"/>
              <a:ext cx="1383957" cy="140867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242B49-6F9D-5A4E-9662-D4DDB22C73B6}"/>
                </a:ext>
              </a:extLst>
            </p:cNvPr>
            <p:cNvSpPr/>
            <p:nvPr/>
          </p:nvSpPr>
          <p:spPr>
            <a:xfrm>
              <a:off x="2067697" y="3460236"/>
              <a:ext cx="873211" cy="87698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0DF08-F800-0141-9CAF-4999342882A5}"/>
                </a:ext>
              </a:extLst>
            </p:cNvPr>
            <p:cNvSpPr/>
            <p:nvPr/>
          </p:nvSpPr>
          <p:spPr>
            <a:xfrm>
              <a:off x="4436076" y="3460236"/>
              <a:ext cx="943233" cy="93087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D204D3-B959-0043-B48F-58B035EE7508}"/>
                </a:ext>
              </a:extLst>
            </p:cNvPr>
            <p:cNvSpPr/>
            <p:nvPr/>
          </p:nvSpPr>
          <p:spPr>
            <a:xfrm>
              <a:off x="1666102" y="4337222"/>
              <a:ext cx="621957" cy="62573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1F7C39-D79E-8A41-9B10-2C26B27590C7}"/>
                </a:ext>
              </a:extLst>
            </p:cNvPr>
            <p:cNvSpPr/>
            <p:nvPr/>
          </p:nvSpPr>
          <p:spPr>
            <a:xfrm>
              <a:off x="2868828" y="4567881"/>
              <a:ext cx="401595" cy="39507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A845C0-234C-2D43-97A7-F8046CDF654E}"/>
                </a:ext>
              </a:extLst>
            </p:cNvPr>
            <p:cNvSpPr/>
            <p:nvPr/>
          </p:nvSpPr>
          <p:spPr>
            <a:xfrm>
              <a:off x="5553372" y="4408769"/>
              <a:ext cx="582828" cy="57184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59E1D5-A27A-AB4A-99F5-3D41EDA40A6A}"/>
                </a:ext>
              </a:extLst>
            </p:cNvPr>
            <p:cNvSpPr/>
            <p:nvPr/>
          </p:nvSpPr>
          <p:spPr>
            <a:xfrm>
              <a:off x="4252785" y="4536798"/>
              <a:ext cx="430428" cy="44415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EE227D-F4F4-BF4D-9F01-44450DA08AE6}"/>
                </a:ext>
              </a:extLst>
            </p:cNvPr>
            <p:cNvSpPr/>
            <p:nvPr/>
          </p:nvSpPr>
          <p:spPr>
            <a:xfrm>
              <a:off x="856730" y="5061380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8BA5F5-3C45-4E4F-B6E0-854F4E001995}"/>
                </a:ext>
              </a:extLst>
            </p:cNvPr>
            <p:cNvSpPr/>
            <p:nvPr/>
          </p:nvSpPr>
          <p:spPr>
            <a:xfrm>
              <a:off x="2133602" y="5074787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986692-B7DB-5047-9F54-84E3E4B3BE32}"/>
                </a:ext>
              </a:extLst>
            </p:cNvPr>
            <p:cNvSpPr/>
            <p:nvPr/>
          </p:nvSpPr>
          <p:spPr>
            <a:xfrm>
              <a:off x="3196282" y="5036708"/>
              <a:ext cx="292444" cy="3138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3368CF-22E5-B74C-80BC-BAFEA8832B06}"/>
                </a:ext>
              </a:extLst>
            </p:cNvPr>
            <p:cNvSpPr/>
            <p:nvPr/>
          </p:nvSpPr>
          <p:spPr>
            <a:xfrm>
              <a:off x="4127161" y="5102570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7C22E9-8158-E743-920B-99B40A52626C}"/>
                </a:ext>
              </a:extLst>
            </p:cNvPr>
            <p:cNvSpPr/>
            <p:nvPr/>
          </p:nvSpPr>
          <p:spPr>
            <a:xfrm>
              <a:off x="5348424" y="5088367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C3B917-C245-4542-8F67-0C82696D4F28}"/>
                </a:ext>
              </a:extLst>
            </p:cNvPr>
            <p:cNvSpPr/>
            <p:nvPr/>
          </p:nvSpPr>
          <p:spPr>
            <a:xfrm>
              <a:off x="6300927" y="5088367"/>
              <a:ext cx="249194" cy="25983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14DE9F-E3FA-4B49-8BBE-D388022788E3}"/>
                </a:ext>
              </a:extLst>
            </p:cNvPr>
            <p:cNvSpPr/>
            <p:nvPr/>
          </p:nvSpPr>
          <p:spPr>
            <a:xfrm>
              <a:off x="462382" y="5490842"/>
              <a:ext cx="143093" cy="1809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E22E3C-5495-964F-BDA8-6AF01C68D86E}"/>
                </a:ext>
              </a:extLst>
            </p:cNvPr>
            <p:cNvSpPr/>
            <p:nvPr/>
          </p:nvSpPr>
          <p:spPr>
            <a:xfrm>
              <a:off x="1329417" y="5490842"/>
              <a:ext cx="143093" cy="18091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A2276A-91C8-7E4E-BA65-92D025AE61A9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4281691" y="3460236"/>
              <a:ext cx="292518" cy="1363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1B351F-1DC0-7D4B-9417-CE6287E63F0E}"/>
                </a:ext>
              </a:extLst>
            </p:cNvPr>
            <p:cNvCxnSpPr>
              <a:stCxn id="10" idx="1"/>
              <a:endCxn id="7" idx="5"/>
            </p:cNvCxnSpPr>
            <p:nvPr/>
          </p:nvCxnSpPr>
          <p:spPr>
            <a:xfrm flipH="1" flipV="1">
              <a:off x="5241176" y="4254788"/>
              <a:ext cx="397549" cy="237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3D91A3-9D3B-C44F-AAF3-27358A0480D8}"/>
                </a:ext>
              </a:extLst>
            </p:cNvPr>
            <p:cNvCxnSpPr>
              <a:cxnSpLocks/>
              <a:stCxn id="17" idx="1"/>
              <a:endCxn id="10" idx="5"/>
            </p:cNvCxnSpPr>
            <p:nvPr/>
          </p:nvCxnSpPr>
          <p:spPr>
            <a:xfrm flipH="1" flipV="1">
              <a:off x="6050847" y="4896867"/>
              <a:ext cx="286574" cy="2295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2C931E-349B-754D-9B7D-18CDDB217270}"/>
                </a:ext>
              </a:extLst>
            </p:cNvPr>
            <p:cNvCxnSpPr>
              <a:stCxn id="11" idx="0"/>
              <a:endCxn id="7" idx="3"/>
            </p:cNvCxnSpPr>
            <p:nvPr/>
          </p:nvCxnSpPr>
          <p:spPr>
            <a:xfrm flipV="1">
              <a:off x="4467999" y="4254788"/>
              <a:ext cx="106210" cy="2820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C7D257B-62DB-DE44-98D2-3EF0491240AB}"/>
                </a:ext>
              </a:extLst>
            </p:cNvPr>
            <p:cNvCxnSpPr>
              <a:stCxn id="15" idx="0"/>
              <a:endCxn id="11" idx="3"/>
            </p:cNvCxnSpPr>
            <p:nvPr/>
          </p:nvCxnSpPr>
          <p:spPr>
            <a:xfrm flipV="1">
              <a:off x="4251758" y="4915909"/>
              <a:ext cx="64062" cy="186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DB9A92-C53D-0946-A34A-5E1F52F00590}"/>
                </a:ext>
              </a:extLst>
            </p:cNvPr>
            <p:cNvCxnSpPr>
              <a:cxnSpLocks/>
              <a:endCxn id="11" idx="5"/>
            </p:cNvCxnSpPr>
            <p:nvPr/>
          </p:nvCxnSpPr>
          <p:spPr>
            <a:xfrm flipH="1" flipV="1">
              <a:off x="4620178" y="4915909"/>
              <a:ext cx="162170" cy="1454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8CEFEAB-B12F-A643-A7F7-C5255175B7B9}"/>
                </a:ext>
              </a:extLst>
            </p:cNvPr>
            <p:cNvCxnSpPr>
              <a:stCxn id="16" idx="7"/>
              <a:endCxn id="10" idx="3"/>
            </p:cNvCxnSpPr>
            <p:nvPr/>
          </p:nvCxnSpPr>
          <p:spPr>
            <a:xfrm flipV="1">
              <a:off x="5561124" y="4896867"/>
              <a:ext cx="77601" cy="2295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B331CD-6B1D-E84B-A5BF-48D12B3A4AA8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060550" y="5324353"/>
              <a:ext cx="103105" cy="1668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97E450-9F03-1D44-9136-312B13777EF9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 flipH="1" flipV="1">
              <a:off x="4339861" y="5324353"/>
              <a:ext cx="90112" cy="1664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44D4AD-C3F5-CA4C-B99B-43C87C747AF6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5256810" y="5310150"/>
              <a:ext cx="128108" cy="1514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8A38C4-1519-FA46-A2EF-CBF6ABC9834B}"/>
                </a:ext>
              </a:extLst>
            </p:cNvPr>
            <p:cNvCxnSpPr>
              <a:cxnSpLocks/>
              <a:endCxn id="16" idx="5"/>
            </p:cNvCxnSpPr>
            <p:nvPr/>
          </p:nvCxnSpPr>
          <p:spPr>
            <a:xfrm flipH="1" flipV="1">
              <a:off x="5561124" y="5310150"/>
              <a:ext cx="113263" cy="1446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135E66-0076-4747-BAF5-6EEAC6C46F8C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6222237" y="5310150"/>
              <a:ext cx="115184" cy="136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314894-D28C-BE4C-89E0-83CB8634B031}"/>
                </a:ext>
              </a:extLst>
            </p:cNvPr>
            <p:cNvCxnSpPr>
              <a:cxnSpLocks/>
              <a:endCxn id="17" idx="5"/>
            </p:cNvCxnSpPr>
            <p:nvPr/>
          </p:nvCxnSpPr>
          <p:spPr>
            <a:xfrm flipH="1" flipV="1">
              <a:off x="6513627" y="5310150"/>
              <a:ext cx="139499" cy="136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C3D622-9446-9F4A-A735-89A50D98A2F5}"/>
                </a:ext>
              </a:extLst>
            </p:cNvPr>
            <p:cNvCxnSpPr>
              <a:cxnSpLocks/>
              <a:endCxn id="14" idx="5"/>
            </p:cNvCxnSpPr>
            <p:nvPr/>
          </p:nvCxnSpPr>
          <p:spPr>
            <a:xfrm flipH="1" flipV="1">
              <a:off x="3445899" y="5304562"/>
              <a:ext cx="96946" cy="19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C0EA9F-7FC0-374E-831F-DC8E4C6C184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3159785" y="5304562"/>
              <a:ext cx="79324" cy="1986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745104-65DC-FF4D-940D-3CCEEFBE5DEA}"/>
                </a:ext>
              </a:extLst>
            </p:cNvPr>
            <p:cNvCxnSpPr>
              <a:stCxn id="14" idx="0"/>
              <a:endCxn id="9" idx="5"/>
            </p:cNvCxnSpPr>
            <p:nvPr/>
          </p:nvCxnSpPr>
          <p:spPr>
            <a:xfrm flipH="1" flipV="1">
              <a:off x="3211611" y="4905097"/>
              <a:ext cx="130893" cy="1316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7D9978A-5D15-D94D-A811-E6B787811331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2813220" y="4905097"/>
              <a:ext cx="114420" cy="1576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BD776-77B9-6348-A64F-EED67B493164}"/>
                </a:ext>
              </a:extLst>
            </p:cNvPr>
            <p:cNvCxnSpPr>
              <a:stCxn id="9" idx="0"/>
              <a:endCxn id="6" idx="5"/>
            </p:cNvCxnSpPr>
            <p:nvPr/>
          </p:nvCxnSpPr>
          <p:spPr>
            <a:xfrm flipH="1" flipV="1">
              <a:off x="2813029" y="4208790"/>
              <a:ext cx="256597" cy="3590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5952AC-4A4C-974F-A25E-294A28D5485D}"/>
                </a:ext>
              </a:extLst>
            </p:cNvPr>
            <p:cNvCxnSpPr>
              <a:stCxn id="6" idx="7"/>
            </p:cNvCxnSpPr>
            <p:nvPr/>
          </p:nvCxnSpPr>
          <p:spPr>
            <a:xfrm flipV="1">
              <a:off x="2813029" y="3460236"/>
              <a:ext cx="256596" cy="1284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7451A4C-3613-2B42-8913-13040105AD3D}"/>
                </a:ext>
              </a:extLst>
            </p:cNvPr>
            <p:cNvCxnSpPr>
              <a:cxnSpLocks/>
              <a:endCxn id="13" idx="5"/>
            </p:cNvCxnSpPr>
            <p:nvPr/>
          </p:nvCxnSpPr>
          <p:spPr>
            <a:xfrm flipH="1" flipV="1">
              <a:off x="2383219" y="5342641"/>
              <a:ext cx="118988" cy="1664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EBF4EE-1AEA-1445-9B30-A03241BF859B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2134670" y="5342641"/>
              <a:ext cx="41759" cy="1577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80E111C-BEC3-8E4B-B648-111EF399C71F}"/>
                </a:ext>
              </a:extLst>
            </p:cNvPr>
            <p:cNvCxnSpPr>
              <a:stCxn id="13" idx="0"/>
              <a:endCxn id="8" idx="5"/>
            </p:cNvCxnSpPr>
            <p:nvPr/>
          </p:nvCxnSpPr>
          <p:spPr>
            <a:xfrm flipH="1" flipV="1">
              <a:off x="2196976" y="4871318"/>
              <a:ext cx="82848" cy="2034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39A8585-68B2-234A-B3CC-70AA917BD93B}"/>
                </a:ext>
              </a:extLst>
            </p:cNvPr>
            <p:cNvCxnSpPr>
              <a:cxnSpLocks/>
              <a:endCxn id="19" idx="5"/>
            </p:cNvCxnSpPr>
            <p:nvPr/>
          </p:nvCxnSpPr>
          <p:spPr>
            <a:xfrm flipH="1" flipV="1">
              <a:off x="1451555" y="5645258"/>
              <a:ext cx="171297" cy="1464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4CD29F1-FB36-0049-B191-C79DA75DC173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1248029" y="5645258"/>
              <a:ext cx="102343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979107-0282-C045-94AE-8FA353232568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 flipV="1">
              <a:off x="584520" y="5645258"/>
              <a:ext cx="135334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C19C6A-32C4-824F-9ACD-331635B83552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331073" y="5645258"/>
              <a:ext cx="152264" cy="1423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C897723-FF4C-744D-BA1A-33176430517B}"/>
                </a:ext>
              </a:extLst>
            </p:cNvPr>
            <p:cNvCxnSpPr>
              <a:stCxn id="18" idx="7"/>
              <a:endCxn id="12" idx="3"/>
            </p:cNvCxnSpPr>
            <p:nvPr/>
          </p:nvCxnSpPr>
          <p:spPr>
            <a:xfrm flipV="1">
              <a:off x="584520" y="5329234"/>
              <a:ext cx="315037" cy="18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038064-8DDA-6A4E-A4EE-36F1187E0755}"/>
                </a:ext>
              </a:extLst>
            </p:cNvPr>
            <p:cNvCxnSpPr>
              <a:cxnSpLocks/>
              <a:stCxn id="19" idx="1"/>
              <a:endCxn id="12" idx="5"/>
            </p:cNvCxnSpPr>
            <p:nvPr/>
          </p:nvCxnSpPr>
          <p:spPr>
            <a:xfrm flipH="1" flipV="1">
              <a:off x="1106347" y="5329234"/>
              <a:ext cx="244025" cy="18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436059-3B5E-284F-9CD4-178A00988F65}"/>
                </a:ext>
              </a:extLst>
            </p:cNvPr>
            <p:cNvCxnSpPr>
              <a:cxnSpLocks/>
              <a:stCxn id="12" idx="7"/>
              <a:endCxn id="8" idx="3"/>
            </p:cNvCxnSpPr>
            <p:nvPr/>
          </p:nvCxnSpPr>
          <p:spPr>
            <a:xfrm flipV="1">
              <a:off x="1106347" y="4871318"/>
              <a:ext cx="650838" cy="2360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2047F27-E4DB-CB42-A962-2D325901653A}"/>
                </a:ext>
              </a:extLst>
            </p:cNvPr>
            <p:cNvCxnSpPr>
              <a:cxnSpLocks/>
              <a:stCxn id="8" idx="0"/>
              <a:endCxn id="6" idx="3"/>
            </p:cNvCxnSpPr>
            <p:nvPr/>
          </p:nvCxnSpPr>
          <p:spPr>
            <a:xfrm flipV="1">
              <a:off x="1977081" y="4208790"/>
              <a:ext cx="218495" cy="1284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2006C4A-8052-0543-B244-822EA6576426}"/>
              </a:ext>
            </a:extLst>
          </p:cNvPr>
          <p:cNvSpPr/>
          <p:nvPr/>
        </p:nvSpPr>
        <p:spPr>
          <a:xfrm>
            <a:off x="5027134" y="1670278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B311A93-D3C2-194E-AEB7-8F3B17EE5B58}"/>
              </a:ext>
            </a:extLst>
          </p:cNvPr>
          <p:cNvSpPr/>
          <p:nvPr/>
        </p:nvSpPr>
        <p:spPr>
          <a:xfrm>
            <a:off x="4427797" y="269916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B24063-CB28-754A-B45B-D8E4EB62B063}"/>
              </a:ext>
            </a:extLst>
          </p:cNvPr>
          <p:cNvSpPr/>
          <p:nvPr/>
        </p:nvSpPr>
        <p:spPr>
          <a:xfrm>
            <a:off x="4949973" y="1837671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B03C513-964B-9645-9910-6D4FC9CDC8C3}"/>
              </a:ext>
            </a:extLst>
          </p:cNvPr>
          <p:cNvSpPr/>
          <p:nvPr/>
        </p:nvSpPr>
        <p:spPr>
          <a:xfrm>
            <a:off x="3930539" y="202874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E55151-D2F0-254E-B922-E387A6B9977F}"/>
              </a:ext>
            </a:extLst>
          </p:cNvPr>
          <p:cNvSpPr/>
          <p:nvPr/>
        </p:nvSpPr>
        <p:spPr>
          <a:xfrm>
            <a:off x="3832686" y="234819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D50622-95C1-D747-B702-EAAD79B9725D}"/>
              </a:ext>
            </a:extLst>
          </p:cNvPr>
          <p:cNvSpPr/>
          <p:nvPr/>
        </p:nvSpPr>
        <p:spPr>
          <a:xfrm>
            <a:off x="5302522" y="209606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315C074-D8C8-CC4F-B990-8125CFDBFFA2}"/>
              </a:ext>
            </a:extLst>
          </p:cNvPr>
          <p:cNvSpPr/>
          <p:nvPr/>
        </p:nvSpPr>
        <p:spPr>
          <a:xfrm>
            <a:off x="4124992" y="190481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88242D1-78C9-A74C-B18E-E63FE897DA86}"/>
              </a:ext>
            </a:extLst>
          </p:cNvPr>
          <p:cNvSpPr/>
          <p:nvPr/>
        </p:nvSpPr>
        <p:spPr>
          <a:xfrm>
            <a:off x="4221004" y="2911445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4652A2B-CD4A-3F40-84E3-02F5039F22F8}"/>
              </a:ext>
            </a:extLst>
          </p:cNvPr>
          <p:cNvSpPr/>
          <p:nvPr/>
        </p:nvSpPr>
        <p:spPr>
          <a:xfrm>
            <a:off x="3957383" y="263481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EE86400-2ECD-C143-8787-371D3DCC718A}"/>
              </a:ext>
            </a:extLst>
          </p:cNvPr>
          <p:cNvSpPr/>
          <p:nvPr/>
        </p:nvSpPr>
        <p:spPr>
          <a:xfrm>
            <a:off x="4048123" y="2224679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7202A8F-7317-144C-8C9B-F533A81A5802}"/>
              </a:ext>
            </a:extLst>
          </p:cNvPr>
          <p:cNvSpPr/>
          <p:nvPr/>
        </p:nvSpPr>
        <p:spPr>
          <a:xfrm>
            <a:off x="4638777" y="281317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F39F68-B22F-3B4C-B96F-2C629271D307}"/>
              </a:ext>
            </a:extLst>
          </p:cNvPr>
          <p:cNvSpPr/>
          <p:nvPr/>
        </p:nvSpPr>
        <p:spPr>
          <a:xfrm>
            <a:off x="4476723" y="3028524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38E9412-8523-554D-ADAE-5315479B91A4}"/>
              </a:ext>
            </a:extLst>
          </p:cNvPr>
          <p:cNvSpPr/>
          <p:nvPr/>
        </p:nvSpPr>
        <p:spPr>
          <a:xfrm>
            <a:off x="5275385" y="250775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1B69A21-26DC-3F44-936D-D6D54A0BB966}"/>
              </a:ext>
            </a:extLst>
          </p:cNvPr>
          <p:cNvSpPr/>
          <p:nvPr/>
        </p:nvSpPr>
        <p:spPr>
          <a:xfrm>
            <a:off x="4124486" y="2088776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37BBD59-7988-7744-92D8-C32AA509BE35}"/>
              </a:ext>
            </a:extLst>
          </p:cNvPr>
          <p:cNvSpPr/>
          <p:nvPr/>
        </p:nvSpPr>
        <p:spPr>
          <a:xfrm>
            <a:off x="4227947" y="266548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CF5F5FD-0A77-A447-B8F9-009C005AD7E6}"/>
              </a:ext>
            </a:extLst>
          </p:cNvPr>
          <p:cNvSpPr/>
          <p:nvPr/>
        </p:nvSpPr>
        <p:spPr>
          <a:xfrm>
            <a:off x="4290274" y="2212553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07343CC-E38A-D840-88EE-5E2744760907}"/>
              </a:ext>
            </a:extLst>
          </p:cNvPr>
          <p:cNvSpPr/>
          <p:nvPr/>
        </p:nvSpPr>
        <p:spPr>
          <a:xfrm>
            <a:off x="5124987" y="2191461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491F205-B696-7545-9D66-212247478A46}"/>
              </a:ext>
            </a:extLst>
          </p:cNvPr>
          <p:cNvCxnSpPr>
            <a:endCxn id="5" idx="5"/>
          </p:cNvCxnSpPr>
          <p:nvPr/>
        </p:nvCxnSpPr>
        <p:spPr>
          <a:xfrm>
            <a:off x="4409795" y="1551203"/>
            <a:ext cx="829259" cy="143460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CDA36375-753B-F046-A923-C6883C9A6A58}"/>
              </a:ext>
            </a:extLst>
          </p:cNvPr>
          <p:cNvCxnSpPr/>
          <p:nvPr/>
        </p:nvCxnSpPr>
        <p:spPr>
          <a:xfrm rot="5400000">
            <a:off x="3289070" y="2308739"/>
            <a:ext cx="797977" cy="629857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1BA0AC94-E4D7-744C-8942-755C04C42855}"/>
              </a:ext>
            </a:extLst>
          </p:cNvPr>
          <p:cNvCxnSpPr/>
          <p:nvPr/>
        </p:nvCxnSpPr>
        <p:spPr>
          <a:xfrm rot="16200000" flipH="1">
            <a:off x="5104376" y="2102742"/>
            <a:ext cx="1088014" cy="859322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D52A9F7-EF5D-2A4D-A6EF-F970D71FF955}"/>
                  </a:ext>
                </a:extLst>
              </p:cNvPr>
              <p:cNvSpPr txBox="1"/>
              <p:nvPr/>
            </p:nvSpPr>
            <p:spPr>
              <a:xfrm>
                <a:off x="843126" y="565082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D52A9F7-EF5D-2A4D-A6EF-F970D71FF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6" y="5650824"/>
                <a:ext cx="296563" cy="328739"/>
              </a:xfrm>
              <a:prstGeom prst="rect">
                <a:avLst/>
              </a:prstGeom>
              <a:blipFill>
                <a:blip r:embed="rId2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DA7F63-8D25-2E41-BDEF-3879926A1131}"/>
                  </a:ext>
                </a:extLst>
              </p:cNvPr>
              <p:cNvSpPr txBox="1"/>
              <p:nvPr/>
            </p:nvSpPr>
            <p:spPr>
              <a:xfrm>
                <a:off x="1473222" y="563997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DA7F63-8D25-2E41-BDEF-3879926A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2" y="5639975"/>
                <a:ext cx="296563" cy="328739"/>
              </a:xfrm>
              <a:prstGeom prst="rect">
                <a:avLst/>
              </a:prstGeom>
              <a:blipFill>
                <a:blip r:embed="rId3"/>
                <a:stretch>
                  <a:fillRect l="-8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7CA357F-09D9-5C49-B4F6-06F0D3FC5ED2}"/>
                  </a:ext>
                </a:extLst>
              </p:cNvPr>
              <p:cNvSpPr txBox="1"/>
              <p:nvPr/>
            </p:nvSpPr>
            <p:spPr>
              <a:xfrm>
                <a:off x="1950436" y="565082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7CA357F-09D9-5C49-B4F6-06F0D3FC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36" y="5650824"/>
                <a:ext cx="296563" cy="328739"/>
              </a:xfrm>
              <a:prstGeom prst="rect">
                <a:avLst/>
              </a:prstGeom>
              <a:blipFill>
                <a:blip r:embed="rId4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46EAF2-D7D7-954E-AE00-BB40923735D9}"/>
                  </a:ext>
                </a:extLst>
              </p:cNvPr>
              <p:cNvSpPr txBox="1"/>
              <p:nvPr/>
            </p:nvSpPr>
            <p:spPr>
              <a:xfrm>
                <a:off x="2562677" y="529923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46EAF2-D7D7-954E-AE00-BB409237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677" y="5299235"/>
                <a:ext cx="296563" cy="328739"/>
              </a:xfrm>
              <a:prstGeom prst="rect">
                <a:avLst/>
              </a:prstGeom>
              <a:blipFill>
                <a:blip r:embed="rId5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1466DE-DA1D-F04C-8513-E2042742735B}"/>
                  </a:ext>
                </a:extLst>
              </p:cNvPr>
              <p:cNvSpPr txBox="1"/>
              <p:nvPr/>
            </p:nvSpPr>
            <p:spPr>
              <a:xfrm>
                <a:off x="3001592" y="5296648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1466DE-DA1D-F04C-8513-E20427427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592" y="5296648"/>
                <a:ext cx="296563" cy="328739"/>
              </a:xfrm>
              <a:prstGeom prst="rect">
                <a:avLst/>
              </a:prstGeom>
              <a:blipFill>
                <a:blip r:embed="rId6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CCFB28-A43C-EA45-BE8B-F660A37F21E8}"/>
                  </a:ext>
                </a:extLst>
              </p:cNvPr>
              <p:cNvSpPr txBox="1"/>
              <p:nvPr/>
            </p:nvSpPr>
            <p:spPr>
              <a:xfrm>
                <a:off x="3404376" y="4764276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CCFB28-A43C-EA45-BE8B-F660A37F2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76" y="4764276"/>
                <a:ext cx="296563" cy="328739"/>
              </a:xfrm>
              <a:prstGeom prst="rect">
                <a:avLst/>
              </a:prstGeom>
              <a:blipFill>
                <a:blip r:embed="rId7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374B50-E20D-E741-823C-BD22D438B145}"/>
                  </a:ext>
                </a:extLst>
              </p:cNvPr>
              <p:cNvSpPr txBox="1"/>
              <p:nvPr/>
            </p:nvSpPr>
            <p:spPr>
              <a:xfrm>
                <a:off x="3837251" y="528549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374B50-E20D-E741-823C-BD22D438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51" y="5285495"/>
                <a:ext cx="296563" cy="328739"/>
              </a:xfrm>
              <a:prstGeom prst="rect">
                <a:avLst/>
              </a:prstGeom>
              <a:blipFill>
                <a:blip r:embed="rId8"/>
                <a:stretch>
                  <a:fillRect l="-8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022BA9D-553D-3C44-A472-A448F5283B64}"/>
                  </a:ext>
                </a:extLst>
              </p:cNvPr>
              <p:cNvSpPr txBox="1"/>
              <p:nvPr/>
            </p:nvSpPr>
            <p:spPr>
              <a:xfrm>
                <a:off x="4307902" y="5288233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022BA9D-553D-3C44-A472-A448F5283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2" y="5288233"/>
                <a:ext cx="296563" cy="328739"/>
              </a:xfrm>
              <a:prstGeom prst="rect">
                <a:avLst/>
              </a:prstGeom>
              <a:blipFill>
                <a:blip r:embed="rId9"/>
                <a:stretch>
                  <a:fillRect l="-7692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A71C696-FAC5-FA47-B4BB-2F0784667C27}"/>
                  </a:ext>
                </a:extLst>
              </p:cNvPr>
              <p:cNvSpPr txBox="1"/>
              <p:nvPr/>
            </p:nvSpPr>
            <p:spPr>
              <a:xfrm>
                <a:off x="4917506" y="5276543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A71C696-FAC5-FA47-B4BB-2F078466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06" y="5276543"/>
                <a:ext cx="296563" cy="328739"/>
              </a:xfrm>
              <a:prstGeom prst="rect">
                <a:avLst/>
              </a:prstGeom>
              <a:blipFill>
                <a:blip r:embed="rId10"/>
                <a:stretch>
                  <a:fillRect l="-7692" r="-11538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C6548D-25E0-8643-AA49-F607DEA91A02}"/>
                  </a:ext>
                </a:extLst>
              </p:cNvPr>
              <p:cNvSpPr txBox="1"/>
              <p:nvPr/>
            </p:nvSpPr>
            <p:spPr>
              <a:xfrm>
                <a:off x="5404086" y="527795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3C6548D-25E0-8643-AA49-F607DEA9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86" y="5277951"/>
                <a:ext cx="296563" cy="328739"/>
              </a:xfrm>
              <a:prstGeom prst="rect">
                <a:avLst/>
              </a:prstGeom>
              <a:blipFill>
                <a:blip r:embed="rId11"/>
                <a:stretch>
                  <a:fillRect l="-12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057293-A3D4-8547-86B3-444EB0A26186}"/>
                  </a:ext>
                </a:extLst>
              </p:cNvPr>
              <p:cNvSpPr txBox="1"/>
              <p:nvPr/>
            </p:nvSpPr>
            <p:spPr>
              <a:xfrm>
                <a:off x="5827104" y="475697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057293-A3D4-8547-86B3-444EB0A2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04" y="4756971"/>
                <a:ext cx="296563" cy="328739"/>
              </a:xfrm>
              <a:prstGeom prst="rect">
                <a:avLst/>
              </a:prstGeom>
              <a:blipFill>
                <a:blip r:embed="rId12"/>
                <a:stretch>
                  <a:fillRect l="-8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9D16628-DCA8-BF4A-B0CA-D7EF716867B9}"/>
                  </a:ext>
                </a:extLst>
              </p:cNvPr>
              <p:cNvSpPr txBox="1"/>
              <p:nvPr/>
            </p:nvSpPr>
            <p:spPr>
              <a:xfrm>
                <a:off x="6434275" y="5240861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9D16628-DCA8-BF4A-B0CA-D7EF7168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75" y="5240861"/>
                <a:ext cx="296563" cy="328739"/>
              </a:xfrm>
              <a:prstGeom prst="rect">
                <a:avLst/>
              </a:prstGeom>
              <a:blipFill>
                <a:blip r:embed="rId13"/>
                <a:stretch>
                  <a:fillRect l="-12000" r="-16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FB4ED7F-5306-1C43-91D4-EECB3CC28155}"/>
                  </a:ext>
                </a:extLst>
              </p:cNvPr>
              <p:cNvSpPr txBox="1"/>
              <p:nvPr/>
            </p:nvSpPr>
            <p:spPr>
              <a:xfrm>
                <a:off x="6979066" y="5232644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FB4ED7F-5306-1C43-91D4-EECB3CC2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066" y="5232644"/>
                <a:ext cx="296563" cy="328739"/>
              </a:xfrm>
              <a:prstGeom prst="rect">
                <a:avLst/>
              </a:prstGeom>
              <a:blipFill>
                <a:blip r:embed="rId14"/>
                <a:stretch>
                  <a:fillRect l="-12000" r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2A429E-4748-874C-96A8-7089E400EA28}"/>
                  </a:ext>
                </a:extLst>
              </p:cNvPr>
              <p:cNvSpPr txBox="1"/>
              <p:nvPr/>
            </p:nvSpPr>
            <p:spPr>
              <a:xfrm>
                <a:off x="7636272" y="522630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2A429E-4748-874C-96A8-7089E400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72" y="5226305"/>
                <a:ext cx="296563" cy="328739"/>
              </a:xfrm>
              <a:prstGeom prst="rect">
                <a:avLst/>
              </a:prstGeom>
              <a:blipFill>
                <a:blip r:embed="rId15"/>
                <a:stretch>
                  <a:fillRect l="-7692" r="-11538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EE15C2-DE97-F640-8A2F-22BC18B084D8}"/>
                  </a:ext>
                </a:extLst>
              </p:cNvPr>
              <p:cNvSpPr txBox="1"/>
              <p:nvPr/>
            </p:nvSpPr>
            <p:spPr>
              <a:xfrm>
                <a:off x="8174992" y="522245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1EE15C2-DE97-F640-8A2F-22BC18B08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92" y="5222455"/>
                <a:ext cx="296563" cy="328739"/>
              </a:xfrm>
              <a:prstGeom prst="rect">
                <a:avLst/>
              </a:prstGeom>
              <a:blipFill>
                <a:blip r:embed="rId16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3FE99A5-A766-EE45-8457-BA67782991B9}"/>
                  </a:ext>
                </a:extLst>
              </p:cNvPr>
              <p:cNvSpPr txBox="1"/>
              <p:nvPr/>
            </p:nvSpPr>
            <p:spPr>
              <a:xfrm>
                <a:off x="368242" y="5639975"/>
                <a:ext cx="296563" cy="32873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lIns="36000" t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3FE99A5-A766-EE45-8457-BA677829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42" y="5639975"/>
                <a:ext cx="296563" cy="328739"/>
              </a:xfrm>
              <a:prstGeom prst="rect">
                <a:avLst/>
              </a:prstGeom>
              <a:blipFill>
                <a:blip r:embed="rId17"/>
                <a:stretch>
                  <a:fillRect l="-12000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D49F9BF1-9C29-1A44-B669-BE3953CFAC3C}"/>
              </a:ext>
            </a:extLst>
          </p:cNvPr>
          <p:cNvSpPr/>
          <p:nvPr/>
        </p:nvSpPr>
        <p:spPr>
          <a:xfrm>
            <a:off x="5285650" y="1843980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488E69D-7924-1648-835F-DD284A6CF7FD}"/>
              </a:ext>
            </a:extLst>
          </p:cNvPr>
          <p:cNvSpPr/>
          <p:nvPr/>
        </p:nvSpPr>
        <p:spPr>
          <a:xfrm>
            <a:off x="4241580" y="2451354"/>
            <a:ext cx="97853" cy="1112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150D6E1-C518-3E49-85F7-B9D577A316DA}"/>
              </a:ext>
            </a:extLst>
          </p:cNvPr>
          <p:cNvSpPr/>
          <p:nvPr/>
        </p:nvSpPr>
        <p:spPr>
          <a:xfrm>
            <a:off x="4240094" y="2451354"/>
            <a:ext cx="97853" cy="1112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4005D4C-D56D-4A47-A5F7-13DD94E71265}"/>
              </a:ext>
            </a:extLst>
          </p:cNvPr>
          <p:cNvSpPr/>
          <p:nvPr/>
        </p:nvSpPr>
        <p:spPr>
          <a:xfrm>
            <a:off x="5285057" y="1849209"/>
            <a:ext cx="97853" cy="1112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106" grpId="0" animBg="1"/>
      <p:bldP spid="107" grpId="0" animBg="1"/>
      <p:bldP spid="70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333D-4460-B741-BFBF-F1EABC60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F7FFA-F17C-1E4C-8035-D7BCCD5F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1867"/>
            <a:ext cx="8229600" cy="1600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Greedy, recursive dive into Cluster Centre Tree</a:t>
            </a:r>
          </a:p>
          <a:p>
            <a:r>
              <a:rPr lang="en-US" dirty="0"/>
              <a:t>Keeps track of the current best (smallest) upper/lower bounds</a:t>
            </a:r>
          </a:p>
          <a:p>
            <a:r>
              <a:rPr lang="en-US" dirty="0"/>
              <a:t>Gets better and better at pruning (eliminating nodes)</a:t>
            </a:r>
          </a:p>
          <a:p>
            <a:r>
              <a:rPr lang="en-US" dirty="0"/>
              <a:t>Keeps list of candidate curves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A0147-D793-A54F-A1A6-237F238529CB}"/>
              </a:ext>
            </a:extLst>
          </p:cNvPr>
          <p:cNvGrpSpPr/>
          <p:nvPr/>
        </p:nvGrpSpPr>
        <p:grpSpPr>
          <a:xfrm>
            <a:off x="977875" y="2691139"/>
            <a:ext cx="6674144" cy="3710860"/>
            <a:chOff x="977875" y="2496067"/>
            <a:chExt cx="6674144" cy="37108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5A3833-1E1C-0348-B83A-2C2B539E236A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542F362-AC7A-104E-9224-FE1523443CB3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6F1FEED-AF5D-D84E-B14F-22D38551E84C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8957DE3-CEFE-984A-A98E-16F850EEF223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F2D3313-89CE-164A-B668-865F1F307ED8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EAA5D8D-0C90-6D44-8151-B6E6A00F1386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C82AD7-5B17-F84F-9120-D9F870E84F99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98C3ED6-73A2-F445-9AA4-B91401C43BC4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3B3BDC2-0BB4-1E4B-B980-BD2098DFB00C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E3483B5-2ED7-EE49-84DF-D9BEFAFCE369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96EC49A-1959-DE44-8C1D-6B019DB4B042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51920F7-4E85-244F-97EF-1C90ACCE7FC6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6751D8-2E8A-2E43-9513-0E0EE54C3A72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F60F11C-8B71-3B49-94DB-4155003D07F7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8521236-1882-8941-91BE-A6EDE8069137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4CA2620-0436-CA4D-AC11-52100C3564AE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AECD237-2D60-9F43-AE4A-32CA2FAE315E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AECD237-2D60-9F43-AE4A-32CA2FAE31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18BBD3-A7C3-5E43-9897-906297F57C4C}"/>
                  </a:ext>
                </a:extLst>
              </p:cNvPr>
              <p:cNvCxnSpPr>
                <a:stCxn id="23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76C7EA5-697A-1048-B724-E0A9EA55B54E}"/>
                  </a:ext>
                </a:extLst>
              </p:cNvPr>
              <p:cNvCxnSpPr>
                <a:stCxn id="26" idx="1"/>
                <a:endCxn id="23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C5C1BF2-B71C-B847-8772-5AB9918CC2DB}"/>
                  </a:ext>
                </a:extLst>
              </p:cNvPr>
              <p:cNvCxnSpPr>
                <a:cxnSpLocks/>
                <a:stCxn id="33" idx="1"/>
                <a:endCxn id="26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B91BE81-9A1E-564E-BCD0-4E2EE90C7DBC}"/>
                  </a:ext>
                </a:extLst>
              </p:cNvPr>
              <p:cNvCxnSpPr>
                <a:stCxn id="27" idx="0"/>
                <a:endCxn id="23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3B62C3-C066-574B-A6A0-0BA1A5461F0C}"/>
                  </a:ext>
                </a:extLst>
              </p:cNvPr>
              <p:cNvCxnSpPr>
                <a:stCxn id="31" idx="0"/>
                <a:endCxn id="27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A962F5-2270-4C42-9DF1-C58CC821097D}"/>
                  </a:ext>
                </a:extLst>
              </p:cNvPr>
              <p:cNvCxnSpPr>
                <a:cxnSpLocks/>
                <a:endCxn id="27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095191-FD59-354D-AB64-93343A88348D}"/>
                  </a:ext>
                </a:extLst>
              </p:cNvPr>
              <p:cNvCxnSpPr>
                <a:stCxn id="32" idx="7"/>
                <a:endCxn id="26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D0E39D8-6C4A-1348-80DB-970236816810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53453F-415B-7048-AB75-6B0E7586067D}"/>
                  </a:ext>
                </a:extLst>
              </p:cNvPr>
              <p:cNvCxnSpPr>
                <a:cxnSpLocks/>
                <a:endCxn id="31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70C92CA-19AD-684C-B1C9-33517608C10F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FC3BC03-E87D-D044-9152-7DBEC24865FE}"/>
                  </a:ext>
                </a:extLst>
              </p:cNvPr>
              <p:cNvCxnSpPr>
                <a:cxnSpLocks/>
                <a:endCxn id="32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92BB31D-57B4-2243-904A-BD4DFB0F7081}"/>
                  </a:ext>
                </a:extLst>
              </p:cNvPr>
              <p:cNvCxnSpPr>
                <a:cxnSpLocks/>
                <a:endCxn id="33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744323E-C4C5-4645-80AA-ADD784565D7C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BDA5DB-D2BC-5B41-A839-A013443E0356}"/>
                  </a:ext>
                </a:extLst>
              </p:cNvPr>
              <p:cNvCxnSpPr>
                <a:cxnSpLocks/>
                <a:endCxn id="30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360291B-0041-A24A-96E9-5082B9EE5A82}"/>
                  </a:ext>
                </a:extLst>
              </p:cNvPr>
              <p:cNvCxnSpPr>
                <a:cxnSpLocks/>
                <a:endCxn id="30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A29FD49-ABBF-5B42-940C-D6039805B5B5}"/>
                  </a:ext>
                </a:extLst>
              </p:cNvPr>
              <p:cNvCxnSpPr>
                <a:stCxn id="30" idx="0"/>
                <a:endCxn id="25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EA7330-FBDD-2041-A8A1-96608545E590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AD5AB76-A37C-7246-9CA5-155A8943F80F}"/>
                  </a:ext>
                </a:extLst>
              </p:cNvPr>
              <p:cNvCxnSpPr>
                <a:stCxn id="25" idx="0"/>
                <a:endCxn id="22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5E11227-52BB-CE48-9D90-FA857AD01DE5}"/>
                  </a:ext>
                </a:extLst>
              </p:cNvPr>
              <p:cNvCxnSpPr>
                <a:stCxn id="22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B50E9A1-888D-DF41-A023-DDB580507870}"/>
                  </a:ext>
                </a:extLst>
              </p:cNvPr>
              <p:cNvCxnSpPr>
                <a:cxnSpLocks/>
                <a:endCxn id="29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4C3B87-BB77-9747-825A-8AA5821A2DF4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B2DC165-BD11-2C43-A6AA-0413E1CA5103}"/>
                  </a:ext>
                </a:extLst>
              </p:cNvPr>
              <p:cNvCxnSpPr>
                <a:stCxn id="29" idx="0"/>
                <a:endCxn id="24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F18E6D-EF26-5A4F-8AEF-96F6FC6F3E3F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EA36B06-A7D2-9147-B630-7C983FE61892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BB71267-93F3-B148-896C-9BE139153241}"/>
                  </a:ext>
                </a:extLst>
              </p:cNvPr>
              <p:cNvCxnSpPr>
                <a:cxnSpLocks/>
                <a:endCxn id="34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9E94FEB-C012-FB45-91C5-AA9B627A7E5E}"/>
                  </a:ext>
                </a:extLst>
              </p:cNvPr>
              <p:cNvCxnSpPr>
                <a:stCxn id="36" idx="0"/>
                <a:endCxn id="34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DBF84FC-E53E-8843-B8C8-1E39EA90E964}"/>
                  </a:ext>
                </a:extLst>
              </p:cNvPr>
              <p:cNvCxnSpPr>
                <a:stCxn id="34" idx="7"/>
                <a:endCxn id="28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157EEC0-14AF-B149-8271-D83D6BD20670}"/>
                  </a:ext>
                </a:extLst>
              </p:cNvPr>
              <p:cNvCxnSpPr>
                <a:cxnSpLocks/>
                <a:stCxn id="35" idx="1"/>
                <a:endCxn id="28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DCEDA28-C8B4-4A4F-99F6-559A2C6F8F0D}"/>
                  </a:ext>
                </a:extLst>
              </p:cNvPr>
              <p:cNvCxnSpPr>
                <a:cxnSpLocks/>
                <a:stCxn id="28" idx="7"/>
                <a:endCxn id="24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EA8EE1D-A9F9-034D-A9CE-AFAEFA6C9B75}"/>
                  </a:ext>
                </a:extLst>
              </p:cNvPr>
              <p:cNvCxnSpPr>
                <a:cxnSpLocks/>
                <a:stCxn id="24" idx="0"/>
                <a:endCxn id="22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AF629-9D31-C84C-A966-B560B29FE0ED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BAF629-9D31-C84C-A966-B560B29FE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A7556B-33A4-A24D-B9B5-9645378349BC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A7556B-33A4-A24D-B9B5-964537834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8C589F-4911-8442-B917-9D407B8CF122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8C589F-4911-8442-B917-9D407B8CF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68AA7D-1B50-A043-BAC4-C4A0F36B7AB4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68AA7D-1B50-A043-BAC4-C4A0F36B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8DBE7-254E-F844-81E5-F2562788087A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8DBE7-254E-F844-81E5-F2562788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1153F5-F851-C440-B249-E74D9CA3E895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1153F5-F851-C440-B249-E74D9CA3E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1B4FB-403D-2845-B237-1B48DFE679EF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1B4FB-403D-2845-B237-1B48DFE67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2A0B3B-383E-494D-8D5C-E25ADAD93AD5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2A0B3B-383E-494D-8D5C-E25ADAD93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16667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6A2AE9-BC9C-8A40-A219-6F155B6E19D7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6A2AE9-BC9C-8A40-A219-6F155B6E1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80C701-3B80-1F45-B404-0221AC21E3BD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80C701-3B80-1F45-B404-0221AC21E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FF816C-827F-4A48-921F-F6872D0F967C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FFF816C-827F-4A48-921F-F6872D0F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8F07B1-8E6A-7444-B9BD-2B7723E153F2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68F07B1-8E6A-7444-B9BD-2B7723E15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B70288-30CE-F247-9636-45C0F9D08B7F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B70288-30CE-F247-9636-45C0F9D08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390675-21EF-2C40-8208-B502806305F3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390675-21EF-2C40-8208-B502806305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A6733B-824D-CA4C-8964-5CAC9BE11723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6A6733B-824D-CA4C-8964-5CAC9BE11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79DCE19-2DF4-D348-8D63-FEBD6D1C2378}"/>
              </a:ext>
            </a:extLst>
          </p:cNvPr>
          <p:cNvGrpSpPr/>
          <p:nvPr/>
        </p:nvGrpSpPr>
        <p:grpSpPr>
          <a:xfrm>
            <a:off x="1804416" y="4937760"/>
            <a:ext cx="946986" cy="1299870"/>
            <a:chOff x="1804416" y="4937760"/>
            <a:chExt cx="946986" cy="129987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5F072A5-0051-4641-BAD8-73A0A21F8D1D}"/>
                </a:ext>
              </a:extLst>
            </p:cNvPr>
            <p:cNvCxnSpPr/>
            <p:nvPr/>
          </p:nvCxnSpPr>
          <p:spPr>
            <a:xfrm flipH="1">
              <a:off x="1804416" y="4937760"/>
              <a:ext cx="946986" cy="56083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350D874-13B7-814E-89E4-18D20EF6AEF5}"/>
                </a:ext>
              </a:extLst>
            </p:cNvPr>
            <p:cNvCxnSpPr>
              <a:cxnSpLocks/>
            </p:cNvCxnSpPr>
            <p:nvPr/>
          </p:nvCxnSpPr>
          <p:spPr>
            <a:xfrm>
              <a:off x="1856251" y="5537365"/>
              <a:ext cx="374290" cy="34069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0A65D73-C3B0-E346-A052-77C38D8BC126}"/>
                </a:ext>
              </a:extLst>
            </p:cNvPr>
            <p:cNvCxnSpPr>
              <a:cxnSpLocks/>
              <a:stCxn id="35" idx="5"/>
              <a:endCxn id="8" idx="3"/>
            </p:cNvCxnSpPr>
            <p:nvPr/>
          </p:nvCxnSpPr>
          <p:spPr>
            <a:xfrm>
              <a:off x="2267117" y="5926829"/>
              <a:ext cx="336567" cy="3108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B5A2399-274F-4146-A0D7-2DD4068867C1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 flipH="1">
              <a:off x="2063591" y="5926829"/>
              <a:ext cx="203526" cy="3108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Multiply 90">
            <a:extLst>
              <a:ext uri="{FF2B5EF4-FFF2-40B4-BE49-F238E27FC236}">
                <a16:creationId xmlns:a16="http://schemas.microsoft.com/office/drawing/2014/main" id="{E4C851D6-2DB9-3C4C-9AEF-3FED23F55378}"/>
              </a:ext>
            </a:extLst>
          </p:cNvPr>
          <p:cNvSpPr/>
          <p:nvPr/>
        </p:nvSpPr>
        <p:spPr>
          <a:xfrm>
            <a:off x="1012244" y="5511493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>
            <a:extLst>
              <a:ext uri="{FF2B5EF4-FFF2-40B4-BE49-F238E27FC236}">
                <a16:creationId xmlns:a16="http://schemas.microsoft.com/office/drawing/2014/main" id="{B3A03767-3D3D-9E48-9659-27389A08657D}"/>
              </a:ext>
            </a:extLst>
          </p:cNvPr>
          <p:cNvSpPr/>
          <p:nvPr/>
        </p:nvSpPr>
        <p:spPr>
          <a:xfrm>
            <a:off x="3578748" y="4473156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y 92">
            <a:extLst>
              <a:ext uri="{FF2B5EF4-FFF2-40B4-BE49-F238E27FC236}">
                <a16:creationId xmlns:a16="http://schemas.microsoft.com/office/drawing/2014/main" id="{091F96FD-A428-EB43-8D29-1CE17870F594}"/>
              </a:ext>
            </a:extLst>
          </p:cNvPr>
          <p:cNvSpPr/>
          <p:nvPr/>
        </p:nvSpPr>
        <p:spPr>
          <a:xfrm>
            <a:off x="5096323" y="3571267"/>
            <a:ext cx="555405" cy="537383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A596689-4D7B-6A4D-969E-BB9512AD9484}"/>
              </a:ext>
            </a:extLst>
          </p:cNvPr>
          <p:cNvGrpSpPr/>
          <p:nvPr/>
        </p:nvGrpSpPr>
        <p:grpSpPr>
          <a:xfrm>
            <a:off x="2792643" y="3401568"/>
            <a:ext cx="1765381" cy="2525261"/>
            <a:chOff x="2792643" y="3401568"/>
            <a:chExt cx="1765381" cy="252526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D4F7760-AE64-4E47-AC05-D6E5549D942A}"/>
                </a:ext>
              </a:extLst>
            </p:cNvPr>
            <p:cNvCxnSpPr/>
            <p:nvPr/>
          </p:nvCxnSpPr>
          <p:spPr>
            <a:xfrm flipH="1">
              <a:off x="3317769" y="3401568"/>
              <a:ext cx="1240255" cy="82905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DA54C0-49C2-0847-9078-A0EB4BE5E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2643" y="4230624"/>
              <a:ext cx="448965" cy="61882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0460AF5-3B6F-F047-AB72-C4C6CA5C033B}"/>
                </a:ext>
              </a:extLst>
            </p:cNvPr>
            <p:cNvCxnSpPr>
              <a:cxnSpLocks/>
            </p:cNvCxnSpPr>
            <p:nvPr/>
          </p:nvCxnSpPr>
          <p:spPr>
            <a:xfrm>
              <a:off x="2792643" y="5001852"/>
              <a:ext cx="302743" cy="58428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F04599C-881E-BC4D-83B8-70F582305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9164" y="5586133"/>
              <a:ext cx="154457" cy="34069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B9227F-2ABB-C946-A286-EB55245C816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687" y="5581755"/>
              <a:ext cx="190161" cy="3254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4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742F-C714-144A-94F6-61A2C8A7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NN using Cluster Centre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A56CD-629F-554E-85A5-DFA206C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2" y="1068324"/>
            <a:ext cx="8270086" cy="4905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B0E625-867F-A645-B0B4-6113496F733A}"/>
              </a:ext>
            </a:extLst>
          </p:cNvPr>
          <p:cNvSpPr/>
          <p:nvPr/>
        </p:nvSpPr>
        <p:spPr>
          <a:xfrm>
            <a:off x="4888992" y="1524000"/>
            <a:ext cx="719328" cy="44500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8DA9B-08C4-2A46-8EB2-4673DFFE6A3A}"/>
              </a:ext>
            </a:extLst>
          </p:cNvPr>
          <p:cNvSpPr/>
          <p:nvPr/>
        </p:nvSpPr>
        <p:spPr>
          <a:xfrm>
            <a:off x="6638544" y="1524000"/>
            <a:ext cx="396240" cy="445008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3F235-7948-2642-B98A-24413DED89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Results - </a:t>
                </a:r>
                <a:r>
                  <a:rPr lang="en-CA" dirty="0"/>
                  <a:t>NN query vary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ε</m:t>
                        </m:r>
                      </m:e>
                      <m: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𝒂𝒑𝒙</m:t>
                        </m:r>
                      </m:sub>
                    </m:sSub>
                  </m:oMath>
                </a14:m>
                <a:r>
                  <a:rPr lang="en-CA" dirty="0"/>
                  <a:t> Yangtze Vessel dataset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3F235-7948-2642-B98A-24413DED8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A00802-FE8B-5148-B33E-60902602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" y="1375410"/>
            <a:ext cx="8273160" cy="3903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415562-D567-9148-9905-6AFBF4340FDC}"/>
              </a:ext>
            </a:extLst>
          </p:cNvPr>
          <p:cNvSpPr/>
          <p:nvPr/>
        </p:nvSpPr>
        <p:spPr>
          <a:xfrm>
            <a:off x="1304544" y="2109215"/>
            <a:ext cx="560832" cy="31699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8D1966-77CE-7A41-B194-0CDE740683F5}"/>
              </a:ext>
            </a:extLst>
          </p:cNvPr>
          <p:cNvSpPr/>
          <p:nvPr/>
        </p:nvSpPr>
        <p:spPr>
          <a:xfrm>
            <a:off x="3444240" y="2109214"/>
            <a:ext cx="347472" cy="31699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DFDD-5A9F-CF41-BD67-3DE74E7021C0}"/>
              </a:ext>
            </a:extLst>
          </p:cNvPr>
          <p:cNvSpPr/>
          <p:nvPr/>
        </p:nvSpPr>
        <p:spPr>
          <a:xfrm>
            <a:off x="4334700" y="2109214"/>
            <a:ext cx="347472" cy="316992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852DC-63BC-1641-A285-B4A047F466C0}"/>
              </a:ext>
            </a:extLst>
          </p:cNvPr>
          <p:cNvSpPr/>
          <p:nvPr/>
        </p:nvSpPr>
        <p:spPr>
          <a:xfrm>
            <a:off x="563880" y="2187574"/>
            <a:ext cx="643128" cy="25082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6AED-FCFE-4846-ABA2-EEEA74B7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has some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05A3-C594-844B-ACE3-6B3A045CC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not support sub-trajectory queries</a:t>
            </a:r>
          </a:p>
          <a:p>
            <a:r>
              <a:rPr lang="en-US" dirty="0"/>
              <a:t>Approximation threshold is ineffective if relatively small</a:t>
            </a:r>
          </a:p>
          <a:p>
            <a:r>
              <a:rPr lang="en-CA" dirty="0"/>
              <a:t>Tree is relatively deep for the Taxi and </a:t>
            </a:r>
            <a:r>
              <a:rPr lang="en-CA" dirty="0" err="1"/>
              <a:t>Geolife</a:t>
            </a:r>
            <a:r>
              <a:rPr lang="en-CA" dirty="0"/>
              <a:t> datasets</a:t>
            </a:r>
          </a:p>
        </p:txBody>
      </p:sp>
    </p:spTree>
    <p:extLst>
      <p:ext uri="{BB962C8B-B14F-4D97-AF65-F5344CB8AC3E}">
        <p14:creationId xmlns:p14="http://schemas.microsoft.com/office/powerpoint/2010/main" val="2787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New Questions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Are there solutions to some of the drawbacks? </a:t>
            </a:r>
          </a:p>
          <a:p>
            <a:r>
              <a:rPr lang="en-CA" dirty="0"/>
              <a:t>Is it possible to dynamically insert/delete curves in the cluster data structures? Query performance impact?</a:t>
            </a:r>
          </a:p>
          <a:p>
            <a:r>
              <a:rPr lang="en-CA" dirty="0"/>
              <a:t>Are there better cluster techniques that result in faster queries?</a:t>
            </a:r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CD27-EC62-BA4A-91CF-9E8C870C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D29F-93A5-5F41-BD62-0D9EBEB2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0" y="272868"/>
            <a:ext cx="5499463" cy="61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5517-0220-DF48-A233-29F25A33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B4DE5-CBB3-824F-92AA-B57675C7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20" y="248194"/>
            <a:ext cx="5329291" cy="6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25FB-D142-424E-B35A-B3EB99D4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97896-C5DE-0040-92EA-7BDC7BE1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91" y="246822"/>
            <a:ext cx="5616484" cy="63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2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51A2-167B-434F-8666-6BEF3F5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BFC-98EA-6048-AF4B-477A2EEA4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5-Minute Overview</a:t>
            </a:r>
          </a:p>
          <a:p>
            <a:r>
              <a:rPr lang="en-US" dirty="0"/>
              <a:t>Sample Dive</a:t>
            </a:r>
          </a:p>
          <a:p>
            <a:r>
              <a:rPr lang="en-US" dirty="0"/>
              <a:t>Drawbacks &amp; New Questions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8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51A2-167B-434F-8666-6BEF3F5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BFC-98EA-6048-AF4B-477A2EEA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4053016" cy="4767263"/>
          </a:xfrm>
        </p:spPr>
        <p:txBody>
          <a:bodyPr/>
          <a:lstStyle/>
          <a:p>
            <a:r>
              <a:rPr lang="en-US" dirty="0"/>
              <a:t>We study </a:t>
            </a:r>
            <a:r>
              <a:rPr lang="en-US" b="1" dirty="0"/>
              <a:t>data structures </a:t>
            </a:r>
            <a:r>
              <a:rPr lang="en-US" dirty="0"/>
              <a:t>that support </a:t>
            </a:r>
            <a:r>
              <a:rPr lang="en-US" b="1" dirty="0"/>
              <a:t>movement</a:t>
            </a:r>
            <a:r>
              <a:rPr lang="en-US" dirty="0"/>
              <a:t> queries</a:t>
            </a:r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Trajectories - the path an object takes as it moves through space &amp; time</a:t>
            </a:r>
          </a:p>
          <a:p>
            <a:pPr lvl="1"/>
            <a:r>
              <a:rPr lang="en-US" dirty="0"/>
              <a:t>NN, </a:t>
            </a:r>
            <a:r>
              <a:rPr lang="en-US" dirty="0" err="1"/>
              <a:t>kNN</a:t>
            </a:r>
            <a:r>
              <a:rPr lang="en-US" dirty="0"/>
              <a:t>, and RNN queries</a:t>
            </a:r>
          </a:p>
          <a:p>
            <a:pPr lvl="1"/>
            <a:r>
              <a:rPr lang="en-US" dirty="0"/>
              <a:t>Use the Fréchet distance</a:t>
            </a:r>
          </a:p>
          <a:p>
            <a:pPr lvl="2"/>
            <a:r>
              <a:rPr lang="en-US" dirty="0"/>
              <a:t>Provides natural distance between two trajectories</a:t>
            </a:r>
          </a:p>
          <a:p>
            <a:pPr lvl="2"/>
            <a:r>
              <a:rPr lang="en-US" dirty="0"/>
              <a:t>But! It’s slow – </a:t>
            </a:r>
            <a:r>
              <a:rPr lang="en-US" sz="2400" b="1" dirty="0">
                <a:solidFill>
                  <a:srgbClr val="FF0000"/>
                </a:solidFill>
              </a:rPr>
              <a:t>quadratic</a:t>
            </a:r>
            <a:r>
              <a:rPr lang="en-US" dirty="0"/>
              <a:t> runtime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7EBE4-E031-8945-B77B-BDCA28DC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19" y="1421111"/>
            <a:ext cx="4490081" cy="35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94A6-B7ED-5849-8FFB-4BDE3E29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Motivation – Applications for NN Queries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0DCFF9-A30D-2B42-ADCC-E267D7E26FEC}"/>
              </a:ext>
            </a:extLst>
          </p:cNvPr>
          <p:cNvGrpSpPr/>
          <p:nvPr/>
        </p:nvGrpSpPr>
        <p:grpSpPr>
          <a:xfrm>
            <a:off x="457200" y="1246747"/>
            <a:ext cx="3805881" cy="2405566"/>
            <a:chOff x="457200" y="1246747"/>
            <a:chExt cx="3805881" cy="2405566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9F9213A0-D9C6-5346-A277-B0BE1BC59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60475"/>
              <a:ext cx="3805881" cy="23918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C16C6-4A0C-644D-8EAC-92AFBE6E10D8}"/>
                </a:ext>
              </a:extLst>
            </p:cNvPr>
            <p:cNvSpPr txBox="1"/>
            <p:nvPr/>
          </p:nvSpPr>
          <p:spPr>
            <a:xfrm>
              <a:off x="457200" y="1246747"/>
              <a:ext cx="176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Sports Analysis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54E29F-F299-CE40-8D94-59E8DFEB09C6}"/>
              </a:ext>
            </a:extLst>
          </p:cNvPr>
          <p:cNvGrpSpPr/>
          <p:nvPr/>
        </p:nvGrpSpPr>
        <p:grpSpPr>
          <a:xfrm>
            <a:off x="4572000" y="1260475"/>
            <a:ext cx="3805879" cy="2391838"/>
            <a:chOff x="4572000" y="1260475"/>
            <a:chExt cx="3805879" cy="23918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AA23E6-4051-3241-B514-0F1042B4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260475"/>
              <a:ext cx="3805879" cy="23918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90523E-21E9-5242-B353-F2DCE2F7AB97}"/>
                </a:ext>
              </a:extLst>
            </p:cNvPr>
            <p:cNvSpPr txBox="1"/>
            <p:nvPr/>
          </p:nvSpPr>
          <p:spPr>
            <a:xfrm>
              <a:off x="4980364" y="127566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Wildlife movement behavior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4C073F-4227-5743-B7F7-420040218C4E}"/>
              </a:ext>
            </a:extLst>
          </p:cNvPr>
          <p:cNvGrpSpPr/>
          <p:nvPr/>
        </p:nvGrpSpPr>
        <p:grpSpPr>
          <a:xfrm>
            <a:off x="457200" y="3780603"/>
            <a:ext cx="3805880" cy="2447202"/>
            <a:chOff x="457200" y="3780603"/>
            <a:chExt cx="3805880" cy="24472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5AB148-ABF4-3A44-B529-8E99988BD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785748"/>
              <a:ext cx="3805880" cy="2442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C83718-3980-EA4F-A430-8899F75CFECD}"/>
                </a:ext>
              </a:extLst>
            </p:cNvPr>
            <p:cNvSpPr txBox="1"/>
            <p:nvPr/>
          </p:nvSpPr>
          <p:spPr>
            <a:xfrm>
              <a:off x="721625" y="3780603"/>
              <a:ext cx="1043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Vehicles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E06DE9-842F-4040-9956-8633F190CAE3}"/>
              </a:ext>
            </a:extLst>
          </p:cNvPr>
          <p:cNvGrpSpPr/>
          <p:nvPr/>
        </p:nvGrpSpPr>
        <p:grpSpPr>
          <a:xfrm>
            <a:off x="4571999" y="3780603"/>
            <a:ext cx="3805880" cy="2447202"/>
            <a:chOff x="4571999" y="3780603"/>
            <a:chExt cx="3805880" cy="24472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9E3A2D-1110-1144-BBAC-D319F3C4F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9" y="3780603"/>
              <a:ext cx="3805880" cy="24472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3AC490-164E-8A47-9C84-3233EA8BC331}"/>
                </a:ext>
              </a:extLst>
            </p:cNvPr>
            <p:cNvSpPr txBox="1"/>
            <p:nvPr/>
          </p:nvSpPr>
          <p:spPr>
            <a:xfrm>
              <a:off x="4755089" y="384522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Atlantic Hurricane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2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Motivation - Gaps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390238" cy="4767263"/>
          </a:xfrm>
        </p:spPr>
        <p:txBody>
          <a:bodyPr>
            <a:no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800" dirty="0"/>
              <a:t>Is there an efficient data structure that supports approximate Fréchet distance NN, </a:t>
            </a:r>
            <a:r>
              <a:rPr lang="en-US" sz="2800" dirty="0" err="1"/>
              <a:t>kNN</a:t>
            </a:r>
            <a:r>
              <a:rPr lang="en-US" sz="2800" dirty="0"/>
              <a:t>, RNN queries on trajectories?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Try and minimize </a:t>
            </a:r>
            <a:r>
              <a:rPr lang="en-US" b="1" dirty="0">
                <a:solidFill>
                  <a:srgbClr val="FF0000"/>
                </a:solidFill>
              </a:rPr>
              <a:t>quadratic</a:t>
            </a:r>
            <a:r>
              <a:rPr lang="en-US" dirty="0"/>
              <a:t> Fréchet computations for query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Existing papers all contain at least one drawback: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Only supports </a:t>
            </a:r>
            <a:r>
              <a:rPr lang="en-US" sz="2400" b="1" dirty="0"/>
              <a:t>one</a:t>
            </a:r>
            <a:r>
              <a:rPr lang="en-US" sz="2400" dirty="0"/>
              <a:t> of NN, </a:t>
            </a:r>
            <a:r>
              <a:rPr lang="en-US" sz="2400" dirty="0" err="1"/>
              <a:t>kNN</a:t>
            </a:r>
            <a:r>
              <a:rPr lang="en-US" sz="2400" dirty="0"/>
              <a:t>, RNN [17,18,19]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b="1" dirty="0"/>
              <a:t>Exponential</a:t>
            </a:r>
            <a:r>
              <a:rPr lang="en-US" sz="2400" dirty="0"/>
              <a:t> build/query time (size of curves) [20,21,25]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Fairly </a:t>
            </a:r>
            <a:r>
              <a:rPr lang="en-US" sz="2400" b="1" dirty="0"/>
              <a:t>large</a:t>
            </a:r>
            <a:r>
              <a:rPr lang="en-US" sz="2400" dirty="0"/>
              <a:t> approximation bounds [21,24,25]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Others: straight lines only, Fréchet variant, constraints on curves [22,23,24,26]</a:t>
            </a: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w Cen MT" charset="0"/>
              </a:rPr>
              <a:t>Our Contribution</a:t>
            </a:r>
            <a:endParaRPr lang="en-US" b="0" dirty="0">
              <a:solidFill>
                <a:schemeClr val="accent1"/>
              </a:solidFill>
              <a:latin typeface="Tw Cen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8901"/>
            <a:ext cx="8532421" cy="976914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New or improved upper/lower Fréchet bounds (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linear</a:t>
            </a:r>
            <a:r>
              <a:rPr lang="en-US" sz="2800" dirty="0"/>
              <a:t>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Cluster Centre Tree </a:t>
            </a:r>
            <a:r>
              <a:rPr lang="en-US" sz="2800" dirty="0"/>
              <a:t>data structure</a:t>
            </a:r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b="1" dirty="0"/>
          </a:p>
          <a:p>
            <a:pPr marL="0" indent="0" fontAlgn="auto">
              <a:spcAft>
                <a:spcPts val="0"/>
              </a:spcAft>
              <a:buFont typeface="Lucida Grande"/>
              <a:buNone/>
              <a:defRPr/>
            </a:pPr>
            <a:endParaRPr lang="en-US" b="1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5FBDF3-C254-6D43-9ED6-5D656A836C08}"/>
              </a:ext>
            </a:extLst>
          </p:cNvPr>
          <p:cNvGrpSpPr/>
          <p:nvPr/>
        </p:nvGrpSpPr>
        <p:grpSpPr>
          <a:xfrm>
            <a:off x="977875" y="2496067"/>
            <a:ext cx="6674144" cy="3710860"/>
            <a:chOff x="977875" y="2496067"/>
            <a:chExt cx="6674144" cy="371086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FB5995D-7CB7-8D4F-8E81-11117AF08FC0}"/>
                </a:ext>
              </a:extLst>
            </p:cNvPr>
            <p:cNvGrpSpPr/>
            <p:nvPr/>
          </p:nvGrpSpPr>
          <p:grpSpPr>
            <a:xfrm>
              <a:off x="977875" y="2496067"/>
              <a:ext cx="6490813" cy="3704352"/>
              <a:chOff x="162313" y="2409568"/>
              <a:chExt cx="6490813" cy="3704352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4B69443-0292-3443-BA30-7B7954234814}"/>
                  </a:ext>
                </a:extLst>
              </p:cNvPr>
              <p:cNvSpPr/>
              <p:nvPr/>
            </p:nvSpPr>
            <p:spPr>
              <a:xfrm>
                <a:off x="2977976" y="2409568"/>
                <a:ext cx="1383957" cy="140867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CEFA9D-D308-2E4A-8846-5817CC083806}"/>
                  </a:ext>
                </a:extLst>
              </p:cNvPr>
              <p:cNvSpPr/>
              <p:nvPr/>
            </p:nvSpPr>
            <p:spPr>
              <a:xfrm>
                <a:off x="2067697" y="3460236"/>
                <a:ext cx="873211" cy="87698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D97AB60-5376-724C-9665-936A97C3A444}"/>
                  </a:ext>
                </a:extLst>
              </p:cNvPr>
              <p:cNvSpPr/>
              <p:nvPr/>
            </p:nvSpPr>
            <p:spPr>
              <a:xfrm>
                <a:off x="4436076" y="3460236"/>
                <a:ext cx="943233" cy="93087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B307D79-3981-634B-941E-718032B6516E}"/>
                  </a:ext>
                </a:extLst>
              </p:cNvPr>
              <p:cNvSpPr/>
              <p:nvPr/>
            </p:nvSpPr>
            <p:spPr>
              <a:xfrm>
                <a:off x="1666102" y="4337222"/>
                <a:ext cx="621957" cy="62573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D4E189DA-DAEE-6A44-8F68-AFD42ED3CAAB}"/>
                  </a:ext>
                </a:extLst>
              </p:cNvPr>
              <p:cNvSpPr/>
              <p:nvPr/>
            </p:nvSpPr>
            <p:spPr>
              <a:xfrm>
                <a:off x="2868828" y="4567881"/>
                <a:ext cx="401595" cy="39507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C84BFF7-E339-B14C-8FB7-FEDD2F4B73F9}"/>
                  </a:ext>
                </a:extLst>
              </p:cNvPr>
              <p:cNvSpPr/>
              <p:nvPr/>
            </p:nvSpPr>
            <p:spPr>
              <a:xfrm>
                <a:off x="5553372" y="4408769"/>
                <a:ext cx="582828" cy="57184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DB64D3D-3D04-C140-BDAA-6738CF78D588}"/>
                  </a:ext>
                </a:extLst>
              </p:cNvPr>
              <p:cNvSpPr/>
              <p:nvPr/>
            </p:nvSpPr>
            <p:spPr>
              <a:xfrm>
                <a:off x="4252785" y="4536798"/>
                <a:ext cx="430428" cy="444156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097A2E0-0307-8B40-B6EC-64B893F07539}"/>
                  </a:ext>
                </a:extLst>
              </p:cNvPr>
              <p:cNvSpPr/>
              <p:nvPr/>
            </p:nvSpPr>
            <p:spPr>
              <a:xfrm>
                <a:off x="856730" y="5061380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21696AD-767A-0D44-9989-559692BCFB8C}"/>
                  </a:ext>
                </a:extLst>
              </p:cNvPr>
              <p:cNvSpPr/>
              <p:nvPr/>
            </p:nvSpPr>
            <p:spPr>
              <a:xfrm>
                <a:off x="2133602" y="5074787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43C3A11-4B01-D14C-AA1F-04A566BD00C6}"/>
                  </a:ext>
                </a:extLst>
              </p:cNvPr>
              <p:cNvSpPr/>
              <p:nvPr/>
            </p:nvSpPr>
            <p:spPr>
              <a:xfrm>
                <a:off x="3196282" y="5036708"/>
                <a:ext cx="292444" cy="3138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1EEFA-C3E8-F44E-8BDB-2113F60BA9E3}"/>
                  </a:ext>
                </a:extLst>
              </p:cNvPr>
              <p:cNvSpPr/>
              <p:nvPr/>
            </p:nvSpPr>
            <p:spPr>
              <a:xfrm>
                <a:off x="4127161" y="5102570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F9CD801-F4CD-8548-B3D3-55AE2FBD3B1F}"/>
                  </a:ext>
                </a:extLst>
              </p:cNvPr>
              <p:cNvSpPr/>
              <p:nvPr/>
            </p:nvSpPr>
            <p:spPr>
              <a:xfrm>
                <a:off x="5348424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18FCC784-B0BD-2F4F-B1B3-55C3E693229E}"/>
                  </a:ext>
                </a:extLst>
              </p:cNvPr>
              <p:cNvSpPr/>
              <p:nvPr/>
            </p:nvSpPr>
            <p:spPr>
              <a:xfrm>
                <a:off x="6300927" y="5088367"/>
                <a:ext cx="249194" cy="259835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02942E8-1DF2-DE48-9DB2-06E1322BB645}"/>
                  </a:ext>
                </a:extLst>
              </p:cNvPr>
              <p:cNvSpPr/>
              <p:nvPr/>
            </p:nvSpPr>
            <p:spPr>
              <a:xfrm>
                <a:off x="462382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585B559-6BD9-E74C-A755-25A9D055D16F}"/>
                  </a:ext>
                </a:extLst>
              </p:cNvPr>
              <p:cNvSpPr/>
              <p:nvPr/>
            </p:nvSpPr>
            <p:spPr>
              <a:xfrm>
                <a:off x="1329417" y="5490842"/>
                <a:ext cx="143093" cy="18091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BCF745A6-DA60-2244-B3D3-C418380DC68C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 wrap="square" lIns="36000" tIns="3600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BCF745A6-DA60-2244-B3D3-C418380DC6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13" y="5785181"/>
                    <a:ext cx="296563" cy="3287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000"/>
                    </a:stretch>
                  </a:blipFill>
                  <a:ln>
                    <a:solidFill>
                      <a:schemeClr val="accent1">
                        <a:shade val="95000"/>
                        <a:satMod val="10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C2C4022-59AB-EB48-8C69-B1EF1A2C66D5}"/>
                  </a:ext>
                </a:extLst>
              </p:cNvPr>
              <p:cNvCxnSpPr>
                <a:stCxn id="132" idx="1"/>
              </p:cNvCxnSpPr>
              <p:nvPr/>
            </p:nvCxnSpPr>
            <p:spPr>
              <a:xfrm flipH="1" flipV="1">
                <a:off x="4281691" y="3460236"/>
                <a:ext cx="292518" cy="1363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7FD33C4-E363-F84E-8DFB-E5EC9BAA106F}"/>
                  </a:ext>
                </a:extLst>
              </p:cNvPr>
              <p:cNvCxnSpPr>
                <a:stCxn id="135" idx="1"/>
                <a:endCxn id="132" idx="5"/>
              </p:cNvCxnSpPr>
              <p:nvPr/>
            </p:nvCxnSpPr>
            <p:spPr>
              <a:xfrm flipH="1" flipV="1">
                <a:off x="5241176" y="4254788"/>
                <a:ext cx="397549" cy="2377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4511404-B7CD-CB4C-8034-0BCDC0B83BC3}"/>
                  </a:ext>
                </a:extLst>
              </p:cNvPr>
              <p:cNvCxnSpPr>
                <a:cxnSpLocks/>
                <a:stCxn id="142" idx="1"/>
                <a:endCxn id="135" idx="5"/>
              </p:cNvCxnSpPr>
              <p:nvPr/>
            </p:nvCxnSpPr>
            <p:spPr>
              <a:xfrm flipH="1" flipV="1">
                <a:off x="6050847" y="4896867"/>
                <a:ext cx="286574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55C1B95-D85D-194E-B3BB-12F0C98A9FBF}"/>
                  </a:ext>
                </a:extLst>
              </p:cNvPr>
              <p:cNvCxnSpPr>
                <a:stCxn id="136" idx="0"/>
                <a:endCxn id="132" idx="3"/>
              </p:cNvCxnSpPr>
              <p:nvPr/>
            </p:nvCxnSpPr>
            <p:spPr>
              <a:xfrm flipV="1">
                <a:off x="4467999" y="4254788"/>
                <a:ext cx="106210" cy="28201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124205F-DEAA-0B44-A43A-9566F5855602}"/>
                  </a:ext>
                </a:extLst>
              </p:cNvPr>
              <p:cNvCxnSpPr>
                <a:stCxn id="140" idx="0"/>
                <a:endCxn id="136" idx="3"/>
              </p:cNvCxnSpPr>
              <p:nvPr/>
            </p:nvCxnSpPr>
            <p:spPr>
              <a:xfrm flipV="1">
                <a:off x="4251758" y="4915909"/>
                <a:ext cx="64062" cy="1866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30F00A9-598C-B040-A8DB-A214608088BC}"/>
                  </a:ext>
                </a:extLst>
              </p:cNvPr>
              <p:cNvCxnSpPr>
                <a:cxnSpLocks/>
                <a:endCxn id="136" idx="5"/>
              </p:cNvCxnSpPr>
              <p:nvPr/>
            </p:nvCxnSpPr>
            <p:spPr>
              <a:xfrm flipH="1" flipV="1">
                <a:off x="4620178" y="4915909"/>
                <a:ext cx="162170" cy="1454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6A6A0AA-D34A-4643-91EB-312576AF93C2}"/>
                  </a:ext>
                </a:extLst>
              </p:cNvPr>
              <p:cNvCxnSpPr>
                <a:stCxn id="141" idx="7"/>
                <a:endCxn id="135" idx="3"/>
              </p:cNvCxnSpPr>
              <p:nvPr/>
            </p:nvCxnSpPr>
            <p:spPr>
              <a:xfrm flipV="1">
                <a:off x="5561124" y="4896867"/>
                <a:ext cx="77601" cy="2295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005BBD1-87BB-0C44-BB65-7CA3BD53B575}"/>
                  </a:ext>
                </a:extLst>
              </p:cNvPr>
              <p:cNvCxnSpPr>
                <a:cxnSpLocks/>
                <a:endCxn id="140" idx="3"/>
              </p:cNvCxnSpPr>
              <p:nvPr/>
            </p:nvCxnSpPr>
            <p:spPr>
              <a:xfrm flipV="1">
                <a:off x="4060550" y="5324353"/>
                <a:ext cx="103105" cy="1668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B6DB0A9-43EC-EE4A-92D1-BF91150A9F26}"/>
                  </a:ext>
                </a:extLst>
              </p:cNvPr>
              <p:cNvCxnSpPr>
                <a:cxnSpLocks/>
                <a:endCxn id="140" idx="5"/>
              </p:cNvCxnSpPr>
              <p:nvPr/>
            </p:nvCxnSpPr>
            <p:spPr>
              <a:xfrm flipH="1" flipV="1">
                <a:off x="4339861" y="5324353"/>
                <a:ext cx="90112" cy="1664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F179B68-9EA0-5A40-B1DB-284EF5B2FB10}"/>
                  </a:ext>
                </a:extLst>
              </p:cNvPr>
              <p:cNvCxnSpPr>
                <a:cxnSpLocks/>
                <a:endCxn id="141" idx="3"/>
              </p:cNvCxnSpPr>
              <p:nvPr/>
            </p:nvCxnSpPr>
            <p:spPr>
              <a:xfrm flipV="1">
                <a:off x="5256810" y="5310150"/>
                <a:ext cx="128108" cy="1514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14B1829D-0C9C-8D46-9283-6BFE803C180D}"/>
                  </a:ext>
                </a:extLst>
              </p:cNvPr>
              <p:cNvCxnSpPr>
                <a:cxnSpLocks/>
                <a:endCxn id="141" idx="5"/>
              </p:cNvCxnSpPr>
              <p:nvPr/>
            </p:nvCxnSpPr>
            <p:spPr>
              <a:xfrm flipH="1" flipV="1">
                <a:off x="5561124" y="5310150"/>
                <a:ext cx="113263" cy="1446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CC7146B-5988-0C4E-A824-1D439D461776}"/>
                  </a:ext>
                </a:extLst>
              </p:cNvPr>
              <p:cNvCxnSpPr>
                <a:cxnSpLocks/>
                <a:endCxn id="142" idx="3"/>
              </p:cNvCxnSpPr>
              <p:nvPr/>
            </p:nvCxnSpPr>
            <p:spPr>
              <a:xfrm flipV="1">
                <a:off x="6222237" y="5310150"/>
                <a:ext cx="115184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EC1D6CC-245B-B147-BDFA-16B856ACE6EF}"/>
                  </a:ext>
                </a:extLst>
              </p:cNvPr>
              <p:cNvCxnSpPr>
                <a:cxnSpLocks/>
                <a:endCxn id="142" idx="5"/>
              </p:cNvCxnSpPr>
              <p:nvPr/>
            </p:nvCxnSpPr>
            <p:spPr>
              <a:xfrm flipH="1" flipV="1">
                <a:off x="6513627" y="5310150"/>
                <a:ext cx="139499" cy="136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342118D-E8BB-1944-A1B0-DF1E737059F0}"/>
                  </a:ext>
                </a:extLst>
              </p:cNvPr>
              <p:cNvCxnSpPr>
                <a:cxnSpLocks/>
                <a:endCxn id="139" idx="5"/>
              </p:cNvCxnSpPr>
              <p:nvPr/>
            </p:nvCxnSpPr>
            <p:spPr>
              <a:xfrm flipH="1" flipV="1">
                <a:off x="3445899" y="5304562"/>
                <a:ext cx="96946" cy="1958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43746CB-8813-3342-B6DF-2BC4934C0789}"/>
                  </a:ext>
                </a:extLst>
              </p:cNvPr>
              <p:cNvCxnSpPr>
                <a:cxnSpLocks/>
                <a:endCxn id="139" idx="3"/>
              </p:cNvCxnSpPr>
              <p:nvPr/>
            </p:nvCxnSpPr>
            <p:spPr>
              <a:xfrm flipV="1">
                <a:off x="3159785" y="5304562"/>
                <a:ext cx="79324" cy="1986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D9B1473-CC0C-7A46-8C6A-B6B74A1E6DD8}"/>
                  </a:ext>
                </a:extLst>
              </p:cNvPr>
              <p:cNvCxnSpPr>
                <a:stCxn id="139" idx="0"/>
                <a:endCxn id="134" idx="5"/>
              </p:cNvCxnSpPr>
              <p:nvPr/>
            </p:nvCxnSpPr>
            <p:spPr>
              <a:xfrm flipH="1" flipV="1">
                <a:off x="3211611" y="4905097"/>
                <a:ext cx="130893" cy="1316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BCB3DA7-7E70-304E-AA10-B41F3205C2CF}"/>
                  </a:ext>
                </a:extLst>
              </p:cNvPr>
              <p:cNvCxnSpPr>
                <a:cxnSpLocks/>
                <a:endCxn id="134" idx="3"/>
              </p:cNvCxnSpPr>
              <p:nvPr/>
            </p:nvCxnSpPr>
            <p:spPr>
              <a:xfrm flipV="1">
                <a:off x="2813220" y="4905097"/>
                <a:ext cx="114420" cy="15765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25B5E75-3765-634F-9218-040B32969C48}"/>
                  </a:ext>
                </a:extLst>
              </p:cNvPr>
              <p:cNvCxnSpPr>
                <a:stCxn id="134" idx="0"/>
                <a:endCxn id="131" idx="5"/>
              </p:cNvCxnSpPr>
              <p:nvPr/>
            </p:nvCxnSpPr>
            <p:spPr>
              <a:xfrm flipH="1" flipV="1">
                <a:off x="2813029" y="4208790"/>
                <a:ext cx="256597" cy="3590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E059CEB-38C6-4045-8334-28463BF1FE08}"/>
                  </a:ext>
                </a:extLst>
              </p:cNvPr>
              <p:cNvCxnSpPr>
                <a:stCxn id="131" idx="7"/>
              </p:cNvCxnSpPr>
              <p:nvPr/>
            </p:nvCxnSpPr>
            <p:spPr>
              <a:xfrm flipV="1">
                <a:off x="2813029" y="3460236"/>
                <a:ext cx="256596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85B93FA-19C1-3B4A-9881-0E27A1BB0669}"/>
                  </a:ext>
                </a:extLst>
              </p:cNvPr>
              <p:cNvCxnSpPr>
                <a:cxnSpLocks/>
                <a:endCxn id="138" idx="5"/>
              </p:cNvCxnSpPr>
              <p:nvPr/>
            </p:nvCxnSpPr>
            <p:spPr>
              <a:xfrm flipH="1" flipV="1">
                <a:off x="2383219" y="5342641"/>
                <a:ext cx="118988" cy="1664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1F4E38-719A-B943-8B88-29B395A9B2E0}"/>
                  </a:ext>
                </a:extLst>
              </p:cNvPr>
              <p:cNvCxnSpPr>
                <a:cxnSpLocks/>
                <a:endCxn id="138" idx="3"/>
              </p:cNvCxnSpPr>
              <p:nvPr/>
            </p:nvCxnSpPr>
            <p:spPr>
              <a:xfrm flipV="1">
                <a:off x="2134670" y="5342641"/>
                <a:ext cx="41759" cy="15778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D520CEE-DCB0-4849-9E53-ECEF224506F1}"/>
                  </a:ext>
                </a:extLst>
              </p:cNvPr>
              <p:cNvCxnSpPr>
                <a:stCxn id="138" idx="0"/>
                <a:endCxn id="133" idx="5"/>
              </p:cNvCxnSpPr>
              <p:nvPr/>
            </p:nvCxnSpPr>
            <p:spPr>
              <a:xfrm flipH="1" flipV="1">
                <a:off x="2196976" y="4871318"/>
                <a:ext cx="82848" cy="2034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7242043-C5C1-344D-A868-490836934D89}"/>
                  </a:ext>
                </a:extLst>
              </p:cNvPr>
              <p:cNvCxnSpPr>
                <a:cxnSpLocks/>
                <a:endCxn id="144" idx="5"/>
              </p:cNvCxnSpPr>
              <p:nvPr/>
            </p:nvCxnSpPr>
            <p:spPr>
              <a:xfrm flipH="1" flipV="1">
                <a:off x="1451555" y="5645258"/>
                <a:ext cx="171297" cy="1464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0166AB2-1DA9-1B4D-BFC1-BBE79E6769EE}"/>
                  </a:ext>
                </a:extLst>
              </p:cNvPr>
              <p:cNvCxnSpPr>
                <a:cxnSpLocks/>
                <a:endCxn id="144" idx="3"/>
              </p:cNvCxnSpPr>
              <p:nvPr/>
            </p:nvCxnSpPr>
            <p:spPr>
              <a:xfrm flipV="1">
                <a:off x="1248029" y="5645258"/>
                <a:ext cx="102343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F18182B-71EF-454A-AF53-5236883A0A09}"/>
                  </a:ext>
                </a:extLst>
              </p:cNvPr>
              <p:cNvCxnSpPr>
                <a:cxnSpLocks/>
                <a:endCxn id="143" idx="5"/>
              </p:cNvCxnSpPr>
              <p:nvPr/>
            </p:nvCxnSpPr>
            <p:spPr>
              <a:xfrm flipH="1" flipV="1">
                <a:off x="584520" y="5645258"/>
                <a:ext cx="135334" cy="1423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2487EF3-D283-134C-84B1-DFC15B01906F}"/>
                  </a:ext>
                </a:extLst>
              </p:cNvPr>
              <p:cNvCxnSpPr>
                <a:stCxn id="145" idx="0"/>
                <a:endCxn id="143" idx="3"/>
              </p:cNvCxnSpPr>
              <p:nvPr/>
            </p:nvCxnSpPr>
            <p:spPr>
              <a:xfrm flipV="1">
                <a:off x="310595" y="5645258"/>
                <a:ext cx="172742" cy="13992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E8783C1-D519-6346-8A17-238D8CC4B3DD}"/>
                  </a:ext>
                </a:extLst>
              </p:cNvPr>
              <p:cNvCxnSpPr>
                <a:stCxn id="143" idx="7"/>
                <a:endCxn id="137" idx="3"/>
              </p:cNvCxnSpPr>
              <p:nvPr/>
            </p:nvCxnSpPr>
            <p:spPr>
              <a:xfrm flipV="1">
                <a:off x="584520" y="5329234"/>
                <a:ext cx="315037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834E8EE-598C-9C4E-90F3-1561DD6E6E6B}"/>
                  </a:ext>
                </a:extLst>
              </p:cNvPr>
              <p:cNvCxnSpPr>
                <a:cxnSpLocks/>
                <a:stCxn id="144" idx="1"/>
                <a:endCxn id="137" idx="5"/>
              </p:cNvCxnSpPr>
              <p:nvPr/>
            </p:nvCxnSpPr>
            <p:spPr>
              <a:xfrm flipH="1" flipV="1">
                <a:off x="1106347" y="5329234"/>
                <a:ext cx="244025" cy="1881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71A4B4-B083-EF4C-B5A7-5A8D7BF63FB9}"/>
                  </a:ext>
                </a:extLst>
              </p:cNvPr>
              <p:cNvCxnSpPr>
                <a:cxnSpLocks/>
                <a:stCxn id="137" idx="7"/>
                <a:endCxn id="133" idx="3"/>
              </p:cNvCxnSpPr>
              <p:nvPr/>
            </p:nvCxnSpPr>
            <p:spPr>
              <a:xfrm flipV="1">
                <a:off x="1106347" y="4871318"/>
                <a:ext cx="650838" cy="2360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5EA046BE-EB80-5648-93E6-D634B02B1743}"/>
                  </a:ext>
                </a:extLst>
              </p:cNvPr>
              <p:cNvCxnSpPr>
                <a:cxnSpLocks/>
                <a:stCxn id="133" idx="0"/>
                <a:endCxn id="131" idx="3"/>
              </p:cNvCxnSpPr>
              <p:nvPr/>
            </p:nvCxnSpPr>
            <p:spPr>
              <a:xfrm flipV="1">
                <a:off x="1977081" y="4208790"/>
                <a:ext cx="218495" cy="1284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1FAF1BF-B2BE-7A4E-868D-408C0AC4D7B3}"/>
                    </a:ext>
                  </a:extLst>
                </p:cNvPr>
                <p:cNvSpPr txBox="1"/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1FAF1BF-B2BE-7A4E-868D-408C0AC4D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875" y="5878188"/>
                  <a:ext cx="296563" cy="328739"/>
                </a:xfrm>
                <a:prstGeom prst="rect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4DE0B1F-9DDA-F44B-9816-5D435DE2A31C}"/>
                    </a:ext>
                  </a:extLst>
                </p:cNvPr>
                <p:cNvSpPr txBox="1"/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4DE0B1F-9DDA-F44B-9816-5D435DE2A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827" y="5873892"/>
                  <a:ext cx="296563" cy="328739"/>
                </a:xfrm>
                <a:prstGeom prst="rect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D87A2D-95FA-3A45-BF91-EAD408893798}"/>
                    </a:ext>
                  </a:extLst>
                </p:cNvPr>
                <p:cNvSpPr txBox="1"/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D87A2D-95FA-3A45-BF91-EAD408893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21" y="5878188"/>
                  <a:ext cx="296563" cy="328739"/>
                </a:xfrm>
                <a:prstGeom prst="rect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86F9FE-372A-EE43-8595-2575E05F1479}"/>
                    </a:ext>
                  </a:extLst>
                </p:cNvPr>
                <p:cNvSpPr txBox="1"/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86F9FE-372A-EE43-8595-2575E05F1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402" y="5599993"/>
                  <a:ext cx="296563" cy="328739"/>
                </a:xfrm>
                <a:prstGeom prst="rect">
                  <a:avLst/>
                </a:prstGeom>
                <a:blipFill>
                  <a:blip r:embed="rId6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9D4B03C-ED16-2246-9722-A00775E625B3}"/>
                    </a:ext>
                  </a:extLst>
                </p:cNvPr>
                <p:cNvSpPr txBox="1"/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9D4B03C-ED16-2246-9722-A00775E62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017" y="5599992"/>
                  <a:ext cx="296563" cy="328739"/>
                </a:xfrm>
                <a:prstGeom prst="rect">
                  <a:avLst/>
                </a:prstGeom>
                <a:blipFill>
                  <a:blip r:embed="rId7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A3E88B4-F4DF-C24E-9B6B-6DA45F6DC903}"/>
                    </a:ext>
                  </a:extLst>
                </p:cNvPr>
                <p:cNvSpPr txBox="1"/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A3E88B4-F4DF-C24E-9B6B-6DA45F6DC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012" y="5147879"/>
                  <a:ext cx="296563" cy="328739"/>
                </a:xfrm>
                <a:prstGeom prst="rect">
                  <a:avLst/>
                </a:prstGeom>
                <a:blipFill>
                  <a:blip r:embed="rId8"/>
                  <a:stretch>
                    <a:fillRect l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F6F047E-2977-6C48-89EB-450DF87A3087}"/>
                    </a:ext>
                  </a:extLst>
                </p:cNvPr>
                <p:cNvSpPr txBox="1"/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F6F047E-2977-6C48-89EB-450DF87A30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92" y="5586929"/>
                  <a:ext cx="296563" cy="328739"/>
                </a:xfrm>
                <a:prstGeom prst="rect">
                  <a:avLst/>
                </a:prstGeom>
                <a:blipFill>
                  <a:blip r:embed="rId9"/>
                  <a:stretch>
                    <a:fillRect l="-125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2CFF917-F18B-8B4C-AD0E-14257924A972}"/>
                    </a:ext>
                  </a:extLst>
                </p:cNvPr>
                <p:cNvSpPr txBox="1"/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2CFF917-F18B-8B4C-AD0E-14257924A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461" y="5577341"/>
                  <a:ext cx="296563" cy="328739"/>
                </a:xfrm>
                <a:prstGeom prst="rect">
                  <a:avLst/>
                </a:prstGeom>
                <a:blipFill>
                  <a:blip r:embed="rId10"/>
                  <a:stretch>
                    <a:fillRect l="-16667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9ADCCF0-D2B8-084B-B921-AD8209ED77CB}"/>
                    </a:ext>
                  </a:extLst>
                </p:cNvPr>
                <p:cNvSpPr txBox="1"/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9ADCCF0-D2B8-084B-B921-AD8209ED7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42" y="5575666"/>
                  <a:ext cx="296563" cy="328739"/>
                </a:xfrm>
                <a:prstGeom prst="rect">
                  <a:avLst/>
                </a:prstGeom>
                <a:blipFill>
                  <a:blip r:embed="rId11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2936CD-47F1-3F4B-A2C7-6DA0466B2E74}"/>
                    </a:ext>
                  </a:extLst>
                </p:cNvPr>
                <p:cNvSpPr txBox="1"/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B2936CD-47F1-3F4B-A2C7-6DA0466B2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382" y="5573991"/>
                  <a:ext cx="296563" cy="328739"/>
                </a:xfrm>
                <a:prstGeom prst="rect">
                  <a:avLst/>
                </a:prstGeom>
                <a:blipFill>
                  <a:blip r:embed="rId12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10510B-1D52-2447-A186-6FB151CA5679}"/>
                    </a:ext>
                  </a:extLst>
                </p:cNvPr>
                <p:cNvSpPr txBox="1"/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A10510B-1D52-2447-A186-6FB151CA5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70" y="5147879"/>
                  <a:ext cx="296563" cy="328739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85DBD56F-1E86-3F42-9EAC-2238A4AE75FA}"/>
                    </a:ext>
                  </a:extLst>
                </p:cNvPr>
                <p:cNvSpPr txBox="1"/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85DBD56F-1E86-3F42-9EAC-2238A4AE7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90" y="5552722"/>
                  <a:ext cx="296563" cy="32873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B17916-B508-5842-BF94-DF4BC79C6F4F}"/>
                    </a:ext>
                  </a:extLst>
                </p:cNvPr>
                <p:cNvSpPr txBox="1"/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CB17916-B508-5842-BF94-DF4BC79C6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09" y="5547774"/>
                  <a:ext cx="296563" cy="328739"/>
                </a:xfrm>
                <a:prstGeom prst="rect">
                  <a:avLst/>
                </a:prstGeom>
                <a:blipFill>
                  <a:blip r:embed="rId15"/>
                  <a:stretch>
                    <a:fillRect l="-12000" r="-12000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9596ED7-C26A-4941-BE91-114BFDF39FA1}"/>
                    </a:ext>
                  </a:extLst>
                </p:cNvPr>
                <p:cNvSpPr txBox="1"/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9596ED7-C26A-4941-BE91-114BFDF39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517" y="5534734"/>
                  <a:ext cx="296563" cy="328739"/>
                </a:xfrm>
                <a:prstGeom prst="rect">
                  <a:avLst/>
                </a:prstGeom>
                <a:blipFill>
                  <a:blip r:embed="rId16"/>
                  <a:stretch>
                    <a:fillRect l="-7692" r="-11538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C7BA3E0-7E27-A144-9F8A-3DF2ECAB573C}"/>
                    </a:ext>
                  </a:extLst>
                </p:cNvPr>
                <p:cNvSpPr txBox="1"/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 wrap="square" lIns="36000" t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C7BA3E0-7E27-A144-9F8A-3DF2ECAB5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5456" y="5526527"/>
                  <a:ext cx="296563" cy="328739"/>
                </a:xfrm>
                <a:prstGeom prst="rect">
                  <a:avLst/>
                </a:prstGeom>
                <a:blipFill>
                  <a:blip r:embed="rId17"/>
                  <a:stretch>
                    <a:fillRect l="-7692"/>
                  </a:stretch>
                </a:blipFill>
                <a:ln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75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DB99-B7AD-DC41-9D68-189957F6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593A9-7908-1041-BE54-0ADDF1F7F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63772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EC3EC-13DB-E743-A447-0D2CCB8BE3DE}"/>
              </a:ext>
            </a:extLst>
          </p:cNvPr>
          <p:cNvSpPr txBox="1"/>
          <p:nvPr/>
        </p:nvSpPr>
        <p:spPr>
          <a:xfrm>
            <a:off x="579484" y="5170043"/>
            <a:ext cx="191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18034</a:t>
            </a:r>
          </a:p>
          <a:p>
            <a:r>
              <a:rPr lang="en-US" sz="2400" b="1" dirty="0">
                <a:sym typeface="Wingdings" pitchFamily="2" charset="2"/>
              </a:rPr>
              <a:t>Trajectories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9AD6-A4F4-2B41-91E9-F75DC419718A}"/>
              </a:ext>
            </a:extLst>
          </p:cNvPr>
          <p:cNvSpPr txBox="1"/>
          <p:nvPr/>
        </p:nvSpPr>
        <p:spPr>
          <a:xfrm>
            <a:off x="1896965" y="5170042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14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A4520-2F26-CA4F-B514-8E7B1E13E4AE}"/>
              </a:ext>
            </a:extLst>
          </p:cNvPr>
          <p:cNvSpPr txBox="1"/>
          <p:nvPr/>
        </p:nvSpPr>
        <p:spPr>
          <a:xfrm>
            <a:off x="3088424" y="5170042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11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5D4FB-CED1-2342-B276-F52B904C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67" y="1035050"/>
            <a:ext cx="5091381" cy="3982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B1D39-82F9-7342-ACD6-CFA5A5A524DB}"/>
              </a:ext>
            </a:extLst>
          </p:cNvPr>
          <p:cNvSpPr txBox="1"/>
          <p:nvPr/>
        </p:nvSpPr>
        <p:spPr>
          <a:xfrm>
            <a:off x="4291104" y="517004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 1</a:t>
            </a:r>
            <a:endParaRPr lang="en-US" sz="2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FC9950-FB55-9144-BE98-69E5A393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9" y="1060450"/>
            <a:ext cx="5078506" cy="3946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6128A-72F6-FA43-9EF0-EC26152B6779}"/>
              </a:ext>
            </a:extLst>
          </p:cNvPr>
          <p:cNvSpPr txBox="1"/>
          <p:nvPr/>
        </p:nvSpPr>
        <p:spPr>
          <a:xfrm>
            <a:off x="2081484" y="3907574"/>
            <a:ext cx="2910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Prune: Cluster Centre Tree, bounds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07C9CC-383B-CC4F-BE5D-6FC428F4F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83" y="1041400"/>
            <a:ext cx="5064487" cy="3967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0BD70-12BB-7045-A2F2-4A934D49F0B7}"/>
              </a:ext>
            </a:extLst>
          </p:cNvPr>
          <p:cNvSpPr txBox="1"/>
          <p:nvPr/>
        </p:nvSpPr>
        <p:spPr>
          <a:xfrm>
            <a:off x="3091080" y="3538242"/>
            <a:ext cx="3183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Convert: Cluster Centre Tree </a:t>
            </a:r>
            <a:r>
              <a:rPr lang="en-US" sz="2400" b="1" dirty="0">
                <a:solidFill>
                  <a:schemeClr val="accent1"/>
                </a:solidFill>
              </a:rPr>
              <a:t>or</a:t>
            </a:r>
            <a:r>
              <a:rPr lang="en-US" sz="2000" b="1" dirty="0">
                <a:solidFill>
                  <a:schemeClr val="accent1"/>
                </a:solidFill>
              </a:rPr>
              <a:t> Cluster Centre Stamp, bounds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42A8F6-703D-214B-B3C8-B6398CEE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999" y="1060450"/>
            <a:ext cx="5072156" cy="3949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FDE0F4-5BFF-4C43-BEEC-BDD4E6960BCD}"/>
              </a:ext>
            </a:extLst>
          </p:cNvPr>
          <p:cNvSpPr txBox="1"/>
          <p:nvPr/>
        </p:nvSpPr>
        <p:spPr>
          <a:xfrm>
            <a:off x="4157382" y="3637183"/>
            <a:ext cx="244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Select: bounds &amp; maybe </a:t>
            </a:r>
            <a:r>
              <a:rPr lang="en-US" sz="2000" b="1" i="1" dirty="0">
                <a:solidFill>
                  <a:schemeClr val="accent1"/>
                </a:solidFill>
              </a:rPr>
              <a:t>CFD</a:t>
            </a:r>
            <a:r>
              <a:rPr lang="en-US" sz="2000" b="1" dirty="0">
                <a:solidFill>
                  <a:schemeClr val="accent1"/>
                </a:solidFill>
              </a:rPr>
              <a:t> &amp; </a:t>
            </a:r>
            <a:r>
              <a:rPr lang="en-US" sz="2000" b="1" i="1" dirty="0">
                <a:solidFill>
                  <a:schemeClr val="accent1"/>
                </a:solidFill>
              </a:rPr>
              <a:t>FDP </a:t>
            </a:r>
            <a:r>
              <a:rPr lang="en-US" sz="2000" b="1" dirty="0">
                <a:solidFill>
                  <a:schemeClr val="accent1"/>
                </a:solidFill>
              </a:rPr>
              <a:t>computations</a:t>
            </a:r>
          </a:p>
        </p:txBody>
      </p:sp>
    </p:spTree>
    <p:extLst>
      <p:ext uri="{BB962C8B-B14F-4D97-AF65-F5344CB8AC3E}">
        <p14:creationId xmlns:p14="http://schemas.microsoft.com/office/powerpoint/2010/main" val="308609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346D-A018-564B-A5AE-E2791A46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Relatively Large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26C2-B939-A34E-8258-141A1126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of thousands of curves</a:t>
            </a:r>
          </a:p>
          <a:p>
            <a:r>
              <a:rPr lang="en-US" dirty="0"/>
              <a:t>Each curve can contain thousands of vertices</a:t>
            </a:r>
          </a:p>
        </p:txBody>
      </p:sp>
    </p:spTree>
    <p:extLst>
      <p:ext uri="{BB962C8B-B14F-4D97-AF65-F5344CB8AC3E}">
        <p14:creationId xmlns:p14="http://schemas.microsoft.com/office/powerpoint/2010/main" val="188862681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PPT-template-standard_June16</Template>
  <TotalTime>4670</TotalTime>
  <Words>668</Words>
  <Application>Microsoft Macintosh PowerPoint</Application>
  <PresentationFormat>On-screen Show (4:3)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Cambria Math</vt:lpstr>
      <vt:lpstr>Lucida Grande</vt:lpstr>
      <vt:lpstr>Tw Cen MT</vt:lpstr>
      <vt:lpstr>Wingdings</vt:lpstr>
      <vt:lpstr>PPT-template-standard_August15</vt:lpstr>
      <vt:lpstr>Approximate Trajectory Queries Under the Fréchet Distance </vt:lpstr>
      <vt:lpstr>Quote</vt:lpstr>
      <vt:lpstr>Agenda</vt:lpstr>
      <vt:lpstr>Our Research</vt:lpstr>
      <vt:lpstr>Motivation – Applications for NN Queries</vt:lpstr>
      <vt:lpstr>Motivation - Gaps</vt:lpstr>
      <vt:lpstr>Our Contribution</vt:lpstr>
      <vt:lpstr>Our Contribution</vt:lpstr>
      <vt:lpstr>Relatively Large Datasets</vt:lpstr>
      <vt:lpstr>18670 People trajectories</vt:lpstr>
      <vt:lpstr>18670 People trajectories – Zoom 1</vt:lpstr>
      <vt:lpstr>18670 People trajectories – Zoom 2</vt:lpstr>
      <vt:lpstr>Bird curve – 6509 vertices</vt:lpstr>
      <vt:lpstr>Sample Dive</vt:lpstr>
      <vt:lpstr>Naïve Exact NN/kNN/RNN Query Method</vt:lpstr>
      <vt:lpstr>Our Contribution</vt:lpstr>
      <vt:lpstr>Our Contribution – Measure Performance</vt:lpstr>
      <vt:lpstr>Bounds – Axis Aligned Bounding Box</vt:lpstr>
      <vt:lpstr>Bounds – Rotate Curves from origin</vt:lpstr>
      <vt:lpstr>Cluster Centre Tree - Build</vt:lpstr>
      <vt:lpstr>NN Pruning</vt:lpstr>
      <vt:lpstr>Results – NN using Cluster Centre Tree</vt:lpstr>
      <vt:lpstr>Results - NN query vary "ε" _apx Yangtze Vessel dataset</vt:lpstr>
      <vt:lpstr>Our Solution has some Drawbacks</vt:lpstr>
      <vt:lpstr>New Questions</vt:lpstr>
      <vt:lpstr>Thanks!</vt:lpstr>
      <vt:lpstr>Thanks!</vt:lpstr>
      <vt:lpstr>Thanks!</vt:lpstr>
    </vt:vector>
  </TitlesOfParts>
  <Company>Microsoft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 </dc:title>
  <dc:creator>Suin Jung</dc:creator>
  <cp:lastModifiedBy>John Pfeifer</cp:lastModifiedBy>
  <cp:revision>279</cp:revision>
  <cp:lastPrinted>2015-06-26T01:12:18Z</cp:lastPrinted>
  <dcterms:created xsi:type="dcterms:W3CDTF">2017-09-14T07:55:59Z</dcterms:created>
  <dcterms:modified xsi:type="dcterms:W3CDTF">2018-06-13T05:34:07Z</dcterms:modified>
</cp:coreProperties>
</file>